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2" r:id="rId6"/>
    <p:sldId id="264" r:id="rId7"/>
    <p:sldId id="265" r:id="rId8"/>
    <p:sldId id="266" r:id="rId9"/>
  </p:sldIdLst>
  <p:sldSz cx="12192000" cy="6858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/>
    <p:restoredTop sz="86410" autoAdjust="0"/>
  </p:normalViewPr>
  <p:slideViewPr>
    <p:cSldViewPr snapToGrid="0" snapToObjects="1">
      <p:cViewPr varScale="1">
        <p:scale>
          <a:sx n="74" d="100"/>
          <a:sy n="74" d="100"/>
        </p:scale>
        <p:origin x="13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281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153CC-A655-4A59-B706-C6D5C02C5A81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A2F5D-C760-4A88-94E2-B9A5EC5FE0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393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transcripteur.fr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 everyone, and welcome to this first international online meeting on tactile graphics production in Europe. </a:t>
            </a:r>
          </a:p>
          <a:p>
            <a:r>
              <a:rPr lang="en-US" dirty="0"/>
              <a:t>First of all, thank you very much for being here today. </a:t>
            </a:r>
          </a:p>
          <a:p>
            <a:r>
              <a:rPr lang="en-US" dirty="0"/>
              <a:t>We are very happy to see participants from 13 countries !</a:t>
            </a:r>
          </a:p>
          <a:p>
            <a:r>
              <a:rPr lang="en-US" dirty="0"/>
              <a:t>My name is Cécile Barichard and I am a member of ATAF, the French speakers association of transcribers. </a:t>
            </a:r>
          </a:p>
          <a:p>
            <a:r>
              <a:rPr lang="en-US" dirty="0"/>
              <a:t>Today, we will hear two presentations: the first one from Poland, presented by Emilia </a:t>
            </a:r>
            <a:r>
              <a:rPr lang="en-US" dirty="0" err="1"/>
              <a:t>Smiechowska-Petrovskij</a:t>
            </a:r>
            <a:r>
              <a:rPr lang="en-US" dirty="0"/>
              <a:t>, and the second one from France, presented by Mathieu </a:t>
            </a:r>
            <a:r>
              <a:rPr lang="en-US" dirty="0" err="1"/>
              <a:t>Gaborit</a:t>
            </a:r>
            <a:r>
              <a:rPr lang="en-US" dirty="0"/>
              <a:t>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2F5D-C760-4A88-94E2-B9A5EC5FE01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137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First of all, I’d like to briefly explain how this project started.</a:t>
            </a:r>
            <a:endParaRPr lang="en-US" dirty="0"/>
          </a:p>
          <a:p>
            <a:r>
              <a:rPr lang="en-US" dirty="0"/>
              <a:t>The idea started after the </a:t>
            </a:r>
            <a:r>
              <a:rPr lang="en-US" b="1" dirty="0"/>
              <a:t>Tactile Reading Conference in Amsterdam in 2025</a:t>
            </a:r>
            <a:r>
              <a:rPr lang="en-US" dirty="0"/>
              <a:t>.</a:t>
            </a:r>
          </a:p>
          <a:p>
            <a:r>
              <a:rPr lang="en-US" dirty="0"/>
              <a:t>During the conference, professionals from different countries talked about </a:t>
            </a:r>
            <a:r>
              <a:rPr lang="en-US" b="1" dirty="0"/>
              <a:t>tactile graphics production</a:t>
            </a:r>
            <a:r>
              <a:rPr lang="en-US" dirty="0"/>
              <a:t>.</a:t>
            </a:r>
          </a:p>
          <a:p>
            <a:r>
              <a:rPr lang="en-US" dirty="0"/>
              <a:t>We </a:t>
            </a:r>
            <a:r>
              <a:rPr lang="en-US" dirty="0" err="1"/>
              <a:t>realised</a:t>
            </a:r>
            <a:r>
              <a:rPr lang="en-US" dirty="0"/>
              <a:t> that our </a:t>
            </a:r>
            <a:r>
              <a:rPr lang="en-US" dirty="0" err="1"/>
              <a:t>organisations</a:t>
            </a:r>
            <a:r>
              <a:rPr lang="en-US" dirty="0"/>
              <a:t> and our ways of working are different, but we also have </a:t>
            </a:r>
            <a:r>
              <a:rPr lang="en-US" b="1" dirty="0"/>
              <a:t>many questions and challenges in common</a:t>
            </a:r>
            <a:r>
              <a:rPr lang="en-US" dirty="0"/>
              <a:t>.</a:t>
            </a:r>
          </a:p>
          <a:p>
            <a:r>
              <a:rPr lang="en-US" dirty="0"/>
              <a:t>So, we thought it would be useful to </a:t>
            </a:r>
            <a:r>
              <a:rPr lang="en-US" b="1" dirty="0"/>
              <a:t>continue these discussions after the conference</a:t>
            </a:r>
            <a:r>
              <a:rPr lang="en-US" dirty="0"/>
              <a:t>.</a:t>
            </a:r>
          </a:p>
          <a:p>
            <a:r>
              <a:rPr lang="en-US" dirty="0"/>
              <a:t>We created a small international working group and decided to </a:t>
            </a:r>
            <a:r>
              <a:rPr lang="en-US" dirty="0" err="1"/>
              <a:t>organise</a:t>
            </a:r>
            <a:r>
              <a:rPr lang="en-US" dirty="0"/>
              <a:t> </a:t>
            </a:r>
            <a:r>
              <a:rPr lang="en-US" b="1" dirty="0"/>
              <a:t>regular online meetings</a:t>
            </a:r>
            <a:r>
              <a:rPr lang="en-US" dirty="0"/>
              <a:t>.</a:t>
            </a:r>
          </a:p>
          <a:p>
            <a:r>
              <a:rPr lang="en-US" dirty="0"/>
              <a:t>The members of the group are from </a:t>
            </a:r>
            <a:r>
              <a:rPr lang="en-US" b="1" dirty="0"/>
              <a:t>the Netherlands, Poland, Sweden and France</a:t>
            </a:r>
            <a:r>
              <a:rPr lang="en-US" dirty="0"/>
              <a:t>.</a:t>
            </a:r>
          </a:p>
          <a:p>
            <a:r>
              <a:rPr lang="en-US" b="1" dirty="0"/>
              <a:t>ATAF </a:t>
            </a:r>
            <a:r>
              <a:rPr lang="en-US" b="1" dirty="0" err="1"/>
              <a:t>organises</a:t>
            </a:r>
            <a:r>
              <a:rPr lang="en-US" b="1" dirty="0"/>
              <a:t> these meetings, but we all work together as a group.</a:t>
            </a:r>
            <a:endParaRPr lang="en-US" dirty="0"/>
          </a:p>
          <a:p>
            <a:r>
              <a:rPr lang="en-US" dirty="0"/>
              <a:t>And I take the opportunity today to </a:t>
            </a:r>
            <a:r>
              <a:rPr lang="en-US" b="1" dirty="0"/>
              <a:t>thank all the members of the group for their participation.</a:t>
            </a:r>
            <a:endParaRPr lang="en-US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2F5D-C760-4A88-94E2-B9A5EC5FE01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54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first objective is very simple: </a:t>
            </a:r>
            <a:r>
              <a:rPr lang="en-US" b="1" dirty="0"/>
              <a:t>to get to know each other.</a:t>
            </a:r>
            <a:endParaRPr lang="en-US" dirty="0"/>
          </a:p>
          <a:p>
            <a:r>
              <a:rPr lang="en-US" dirty="0"/>
              <a:t>We want to understand how tactile graphics are produced in different countries.</a:t>
            </a:r>
          </a:p>
          <a:p>
            <a:r>
              <a:rPr lang="en-US" b="1" dirty="0"/>
              <a:t>Who produces them?  What techniques do you use? And what do users need?</a:t>
            </a:r>
            <a:endParaRPr lang="en-US" dirty="0"/>
          </a:p>
          <a:p>
            <a:r>
              <a:rPr lang="en-US" dirty="0"/>
              <a:t>We also want to </a:t>
            </a:r>
            <a:r>
              <a:rPr lang="en-US" b="1" dirty="0"/>
              <a:t>share our practices and experiences.</a:t>
            </a:r>
            <a:endParaRPr lang="en-US" dirty="0"/>
          </a:p>
          <a:p>
            <a:r>
              <a:rPr lang="en-US" dirty="0"/>
              <a:t>And in the future, we hope these discussions can lead to </a:t>
            </a:r>
            <a:r>
              <a:rPr lang="en-US" b="1" dirty="0"/>
              <a:t>new collaborations between countries and </a:t>
            </a:r>
            <a:r>
              <a:rPr lang="en-US" b="1" dirty="0" err="1"/>
              <a:t>organisations</a:t>
            </a:r>
            <a:r>
              <a:rPr lang="en-US" b="1" dirty="0"/>
              <a:t>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2F5D-C760-4A88-94E2-B9A5EC5FE01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805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moment, we have planned three online meetings.</a:t>
            </a:r>
          </a:p>
          <a:p>
            <a:r>
              <a:rPr lang="en-US" dirty="0"/>
              <a:t>The next meetings are planned for the 19th of November and the 14th of January.</a:t>
            </a:r>
          </a:p>
          <a:p>
            <a:r>
              <a:rPr lang="en-US" dirty="0"/>
              <a:t>At each meeting, two countries will present their situation and their practices.</a:t>
            </a:r>
          </a:p>
          <a:p>
            <a:r>
              <a:rPr lang="en-US" dirty="0"/>
              <a:t>Today, we will discover Poland and </a:t>
            </a:r>
            <a:r>
              <a:rPr lang="en-US"/>
              <a:t>France.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2F5D-C760-4A88-94E2-B9A5EC5FE01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0484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a few practical points before we begin.</a:t>
            </a:r>
          </a:p>
          <a:p>
            <a:r>
              <a:rPr lang="en-US" dirty="0"/>
              <a:t>First, it would be very helpful if you could identify yourself clearly in Zoom.</a:t>
            </a:r>
          </a:p>
          <a:p>
            <a:r>
              <a:rPr lang="en-US" dirty="0"/>
              <a:t>If possible, please indicate your </a:t>
            </a:r>
            <a:r>
              <a:rPr lang="en-US" b="1" dirty="0"/>
              <a:t>first name, surname, role, country, and </a:t>
            </a:r>
            <a:r>
              <a:rPr lang="en-US" b="1" dirty="0" err="1"/>
              <a:t>organisation</a:t>
            </a:r>
            <a:r>
              <a:rPr lang="en-US" dirty="0"/>
              <a:t>.</a:t>
            </a:r>
          </a:p>
          <a:p>
            <a:r>
              <a:rPr lang="en-US" dirty="0"/>
              <a:t>This will help everyone to know who is speaking, and it will also help us when we prepare the meeting report.</a:t>
            </a:r>
          </a:p>
          <a:p>
            <a:r>
              <a:rPr lang="en-US" dirty="0"/>
              <a:t>The meeting will be in English. But English is not everyone's first language – and certainly not mine!</a:t>
            </a:r>
          </a:p>
          <a:p>
            <a:r>
              <a:rPr lang="en-US" dirty="0"/>
              <a:t>So please don't hesitate to speak slowly, to ask someone to repeat something, or to say if you don't understand.</a:t>
            </a:r>
          </a:p>
          <a:p>
            <a:r>
              <a:rPr lang="en-US" dirty="0"/>
              <a:t>The important thing today is to communicate and exchange ideas.</a:t>
            </a:r>
          </a:p>
          <a:p>
            <a:r>
              <a:rPr lang="fr-FR" dirty="0" err="1"/>
              <a:t>Let’s</a:t>
            </a:r>
            <a:r>
              <a:rPr lang="fr-FR" dirty="0"/>
              <a:t> start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Poland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Emilia’s</a:t>
            </a:r>
            <a:r>
              <a:rPr lang="fr-FR" dirty="0"/>
              <a:t> </a:t>
            </a:r>
            <a:r>
              <a:rPr lang="fr-FR" dirty="0" err="1"/>
              <a:t>presentation</a:t>
            </a:r>
            <a:r>
              <a:rPr lang="fr-FR" dirty="0"/>
              <a:t>. </a:t>
            </a:r>
            <a:r>
              <a:rPr lang="en-US" dirty="0"/>
              <a:t>Emilia, I’m going to stop sharing my screen now. You can share your presentation.</a:t>
            </a:r>
            <a:r>
              <a:rPr lang="fr-FR" dirty="0"/>
              <a:t> / </a:t>
            </a:r>
            <a:r>
              <a:rPr lang="fr-FR" i="1" dirty="0"/>
              <a:t>Arrêter le partage d’écran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2F5D-C760-4A88-94E2-B9A5EC5FE01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767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very much </a:t>
            </a:r>
            <a:r>
              <a:rPr lang="en-US" dirty="0" err="1"/>
              <a:t>Emila</a:t>
            </a:r>
            <a:r>
              <a:rPr lang="en-US" dirty="0"/>
              <a:t> and Mathieu for these presentations.</a:t>
            </a:r>
          </a:p>
          <a:p>
            <a:r>
              <a:rPr lang="en-US" dirty="0"/>
              <a:t>We would like to prepare a public report presenting the main information and ideas from the different countries.</a:t>
            </a:r>
          </a:p>
          <a:p>
            <a:r>
              <a:rPr lang="en-US" dirty="0"/>
              <a:t>This report will be published on the ATAF website and shared with participants and professional networks.</a:t>
            </a:r>
          </a:p>
          <a:p>
            <a:r>
              <a:rPr lang="en-US" dirty="0"/>
              <a:t>Our partners will also be free to share it through their own networks.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2F5D-C760-4A88-94E2-B9A5EC5FE010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533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And finally, this project can only grow if we build the network together.</a:t>
            </a:r>
          </a:p>
          <a:p>
            <a:r>
              <a:rPr lang="en-US" dirty="0">
                <a:effectLst/>
              </a:rPr>
              <a:t>If you know professionals working with tactile graphics in other countries, please tell them about this initiative.</a:t>
            </a:r>
          </a:p>
          <a:p>
            <a:r>
              <a:rPr lang="en-US" dirty="0">
                <a:effectLst/>
              </a:rPr>
              <a:t>If you would like to present how tactile graphics are produced in your own country, we would be very happy to hear from you.</a:t>
            </a:r>
          </a:p>
          <a:p>
            <a:r>
              <a:rPr lang="en-US" dirty="0">
                <a:effectLst/>
              </a:rPr>
              <a:t>And if you are interested in joining the </a:t>
            </a:r>
            <a:r>
              <a:rPr lang="en-US" dirty="0" err="1">
                <a:effectLst/>
              </a:rPr>
              <a:t>organising</a:t>
            </a:r>
            <a:r>
              <a:rPr lang="en-US" dirty="0">
                <a:effectLst/>
              </a:rPr>
              <a:t> group, you are also very welcome.</a:t>
            </a:r>
          </a:p>
          <a:p>
            <a:r>
              <a:rPr lang="en-US" dirty="0">
                <a:effectLst/>
              </a:rPr>
              <a:t>You can share your experiences, your practices, your tools, your contacts and your ideas.</a:t>
            </a:r>
          </a:p>
          <a:p>
            <a:r>
              <a:rPr lang="en-US" dirty="0">
                <a:effectLst/>
              </a:rPr>
              <a:t>You can contact us at </a:t>
            </a:r>
            <a:r>
              <a:rPr lang="en-US" b="1" dirty="0">
                <a:effectLst/>
                <a:hlinkClick r:id="rId3"/>
              </a:rPr>
              <a:t>contact@transcripteur.fr</a:t>
            </a:r>
            <a:r>
              <a:rPr lang="en-US" dirty="0">
                <a:effectLst/>
              </a:rPr>
              <a:t>.</a:t>
            </a:r>
          </a:p>
          <a:p>
            <a:r>
              <a:rPr lang="en-US" dirty="0">
                <a:effectLst/>
              </a:rPr>
              <a:t>This brings us to the end of our meeting.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2F5D-C760-4A88-94E2-B9A5EC5FE010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456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again, a big thank you to </a:t>
            </a:r>
            <a:r>
              <a:rPr lang="en-US" b="1" dirty="0"/>
              <a:t>Emilia and Mathieu for their presentations</a:t>
            </a:r>
            <a:r>
              <a:rPr lang="en-US" dirty="0"/>
              <a:t>.</a:t>
            </a:r>
          </a:p>
          <a:p>
            <a:r>
              <a:rPr lang="en-US" dirty="0"/>
              <a:t>I would also like to thank </a:t>
            </a:r>
            <a:r>
              <a:rPr lang="en-US" b="1" dirty="0"/>
              <a:t>Dorine, Sabrina and Théo</a:t>
            </a:r>
            <a:r>
              <a:rPr lang="en-US" dirty="0"/>
              <a:t>, and all the members of our working group. </a:t>
            </a:r>
            <a:r>
              <a:rPr lang="en-US" b="1" dirty="0"/>
              <a:t>And I’m sorry if I’ve forgotten anyone!</a:t>
            </a:r>
            <a:endParaRPr lang="en-US" dirty="0"/>
          </a:p>
          <a:p>
            <a:r>
              <a:rPr lang="en-US" dirty="0"/>
              <a:t>And of course, </a:t>
            </a:r>
            <a:r>
              <a:rPr lang="en-US" b="1" dirty="0"/>
              <a:t>a big thank you to all of you for being here today and taking part in this first meeting.</a:t>
            </a:r>
            <a:endParaRPr lang="en-US" dirty="0"/>
          </a:p>
          <a:p>
            <a:r>
              <a:rPr lang="en-US" dirty="0"/>
              <a:t>Please feel free to </a:t>
            </a:r>
            <a:r>
              <a:rPr lang="en-US" b="1" dirty="0"/>
              <a:t>send us your feedback</a:t>
            </a:r>
            <a:r>
              <a:rPr lang="en-US" dirty="0"/>
              <a:t>. It will be very useful for our next meetings.</a:t>
            </a:r>
          </a:p>
          <a:p>
            <a:r>
              <a:rPr lang="en-US" b="1" dirty="0"/>
              <a:t>Thank you again, and have a great day, everyone!</a:t>
            </a:r>
            <a:endParaRPr lang="en-US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A2F5D-C760-4A88-94E2-B9A5EC5FE01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325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cripteur.fr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transcripteur.f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268450"/>
            <a:ext cx="10332720" cy="4165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r>
              <a:rPr dirty="0"/>
              <a:t>INTERNATIONAL ONLINE MEETING</a:t>
            </a:r>
            <a:endParaRPr lang="fr-FR" dirty="0"/>
          </a:p>
          <a:p>
            <a:pPr>
              <a:defRPr sz="2200" b="1">
                <a:solidFill>
                  <a:srgbClr val="FFFFFF"/>
                </a:solidFill>
                <a:latin typeface="Arial"/>
              </a:defRPr>
            </a:pPr>
            <a:endParaRPr dirty="0"/>
          </a:p>
          <a:p>
            <a:pPr algn="ctr">
              <a:spcBef>
                <a:spcPts val="1400"/>
              </a:spcBef>
              <a:defRPr sz="3400" b="1">
                <a:solidFill>
                  <a:srgbClr val="FFFFFF"/>
                </a:solidFill>
                <a:latin typeface="Arial"/>
              </a:defRPr>
            </a:pPr>
            <a:r>
              <a:rPr sz="4400" dirty="0"/>
              <a:t>Tactile Graphics Production in Europe</a:t>
            </a:r>
          </a:p>
          <a:p>
            <a:pPr algn="ctr">
              <a:defRPr sz="2400">
                <a:solidFill>
                  <a:srgbClr val="FFFFFF"/>
                </a:solidFill>
                <a:latin typeface="Arial"/>
              </a:defRPr>
            </a:pPr>
            <a:r>
              <a:rPr sz="3600" dirty="0"/>
              <a:t>Contexts, Techniques and Uses</a:t>
            </a:r>
          </a:p>
          <a:p>
            <a:pPr algn="ctr">
              <a:spcBef>
                <a:spcPts val="2600"/>
              </a:spcBef>
              <a:defRPr sz="2000">
                <a:solidFill>
                  <a:srgbClr val="FFFFFF"/>
                </a:solidFill>
                <a:latin typeface="Arial"/>
              </a:defRPr>
            </a:pPr>
            <a:r>
              <a:rPr dirty="0"/>
              <a:t>24</a:t>
            </a:r>
            <a:r>
              <a:rPr lang="fr-FR" dirty="0"/>
              <a:t>th</a:t>
            </a:r>
            <a:r>
              <a:rPr dirty="0"/>
              <a:t> September 2026  </a:t>
            </a:r>
            <a:endParaRPr lang="fr-FR" dirty="0"/>
          </a:p>
          <a:p>
            <a:pPr algn="ctr">
              <a:spcBef>
                <a:spcPts val="2600"/>
              </a:spcBef>
              <a:defRPr sz="2000">
                <a:solidFill>
                  <a:srgbClr val="FFFFFF"/>
                </a:solidFill>
                <a:latin typeface="Arial"/>
              </a:defRPr>
            </a:pPr>
            <a:endParaRPr lang="fr-FR" dirty="0"/>
          </a:p>
          <a:p>
            <a:pPr>
              <a:spcBef>
                <a:spcPts val="2600"/>
              </a:spcBef>
              <a:defRPr sz="2000">
                <a:solidFill>
                  <a:srgbClr val="FFFFFF"/>
                </a:solidFill>
                <a:latin typeface="Arial"/>
              </a:defRPr>
            </a:pPr>
            <a:r>
              <a:rPr sz="2400" dirty="0"/>
              <a:t>•  Poland </a:t>
            </a:r>
            <a:r>
              <a:rPr lang="fr-FR" sz="2400" dirty="0"/>
              <a:t>(Emilia </a:t>
            </a:r>
            <a:r>
              <a:rPr lang="fr-FR" sz="2400" dirty="0" err="1"/>
              <a:t>Smiechowska-Petrovskij</a:t>
            </a:r>
            <a:r>
              <a:rPr lang="fr-FR" sz="2400" dirty="0"/>
              <a:t>) </a:t>
            </a:r>
            <a:r>
              <a:rPr sz="2400" dirty="0"/>
              <a:t>&amp; France</a:t>
            </a:r>
            <a:r>
              <a:rPr lang="fr-FR" sz="2400" dirty="0"/>
              <a:t> (Mathieu Gaborit)</a:t>
            </a:r>
            <a:endParaRPr sz="2400" dirty="0"/>
          </a:p>
        </p:txBody>
      </p:sp>
      <p:pic>
        <p:nvPicPr>
          <p:cNvPr id="1026" name="Picture 2" descr="Les symboles de l'Union européenne | Strasbourg Europe">
            <a:extLst>
              <a:ext uri="{FF2B5EF4-FFF2-40B4-BE49-F238E27FC236}">
                <a16:creationId xmlns:a16="http://schemas.microsoft.com/office/drawing/2014/main" id="{72C50F20-51E2-B77B-A93C-C0C2D222E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734" y="298525"/>
            <a:ext cx="2208392" cy="145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logo ataf">
            <a:extLst>
              <a:ext uri="{FF2B5EF4-FFF2-40B4-BE49-F238E27FC236}">
                <a16:creationId xmlns:a16="http://schemas.microsoft.com/office/drawing/2014/main" id="{B36E91D6-278A-3296-D5D4-309F00B70C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048"/>
          <a:stretch>
            <a:fillRect/>
          </a:stretch>
        </p:blipFill>
        <p:spPr bwMode="auto">
          <a:xfrm>
            <a:off x="444874" y="298525"/>
            <a:ext cx="1374415" cy="51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2D46"/>
                </a:solidFill>
                <a:latin typeface="Arial"/>
              </a:defRPr>
            </a:pPr>
            <a:r>
              <a:t>How did this initiative begin?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321" y="1983889"/>
            <a:ext cx="102412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323"/>
                </a:solidFill>
                <a:latin typeface="Arial"/>
              </a:defRPr>
            </a:pPr>
            <a:r>
              <a:rPr dirty="0"/>
              <a:t>Creation of a small international working group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96A5A1B-741B-82DB-E586-1A271C95E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355" y="2713720"/>
            <a:ext cx="791007" cy="493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rapeau France">
            <a:extLst>
              <a:ext uri="{FF2B5EF4-FFF2-40B4-BE49-F238E27FC236}">
                <a16:creationId xmlns:a16="http://schemas.microsoft.com/office/drawing/2014/main" id="{4E5945E7-790D-91E0-6D7A-CFB213E71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001" y="2553978"/>
            <a:ext cx="690867" cy="83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rapeau Pays-Bas">
            <a:extLst>
              <a:ext uri="{FF2B5EF4-FFF2-40B4-BE49-F238E27FC236}">
                <a16:creationId xmlns:a16="http://schemas.microsoft.com/office/drawing/2014/main" id="{9B53AF09-DBD6-D967-4314-052940A25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897" y="2458797"/>
            <a:ext cx="690867" cy="97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rapeau Mil-Tec Pologne">
            <a:extLst>
              <a:ext uri="{FF2B5EF4-FFF2-40B4-BE49-F238E27FC236}">
                <a16:creationId xmlns:a16="http://schemas.microsoft.com/office/drawing/2014/main" id="{01C0F372-9EE5-A244-BDE7-ABC133077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431" y="2493035"/>
            <a:ext cx="894397" cy="89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B55326AC-A0E3-FDF1-3F60-4FA712EE8DBA}"/>
              </a:ext>
            </a:extLst>
          </p:cNvPr>
          <p:cNvSpPr txBox="1"/>
          <p:nvPr/>
        </p:nvSpPr>
        <p:spPr>
          <a:xfrm>
            <a:off x="908662" y="3635079"/>
            <a:ext cx="10241280" cy="1467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323"/>
                </a:solidFill>
                <a:latin typeface="Arial"/>
              </a:defRPr>
            </a:pPr>
            <a:r>
              <a:rPr lang="fr-FR" dirty="0"/>
              <a:t>First meeting (online) </a:t>
            </a:r>
            <a:r>
              <a:rPr lang="fr-FR" dirty="0" err="1"/>
              <a:t>December</a:t>
            </a:r>
            <a:r>
              <a:rPr lang="fr-FR" dirty="0"/>
              <a:t> 2025</a:t>
            </a:r>
          </a:p>
          <a:p>
            <a:pPr>
              <a:spcAft>
                <a:spcPts val="1400"/>
              </a:spcAft>
              <a:defRPr sz="2200">
                <a:solidFill>
                  <a:srgbClr val="232323"/>
                </a:solidFill>
                <a:latin typeface="Arial"/>
              </a:defRPr>
            </a:pPr>
            <a:r>
              <a:rPr lang="fr-FR" dirty="0" err="1"/>
              <a:t>January</a:t>
            </a:r>
            <a:r>
              <a:rPr lang="fr-FR" dirty="0"/>
              <a:t> to June 2026: </a:t>
            </a:r>
            <a:r>
              <a:rPr lang="fr-FR" dirty="0" err="1"/>
              <a:t>definition</a:t>
            </a:r>
            <a:r>
              <a:rPr lang="fr-FR" dirty="0"/>
              <a:t> of the objectives </a:t>
            </a:r>
          </a:p>
          <a:p>
            <a:pPr>
              <a:spcAft>
                <a:spcPts val="1400"/>
              </a:spcAft>
              <a:defRPr sz="2200">
                <a:solidFill>
                  <a:srgbClr val="232323"/>
                </a:solidFill>
                <a:latin typeface="Arial"/>
              </a:defRPr>
            </a:pPr>
            <a:r>
              <a:rPr lang="fr-FR" dirty="0"/>
              <a:t>July 2026 – </a:t>
            </a:r>
            <a:r>
              <a:rPr lang="fr-FR" dirty="0" err="1"/>
              <a:t>September</a:t>
            </a:r>
            <a:r>
              <a:rPr lang="fr-FR" dirty="0"/>
              <a:t> 2026 : </a:t>
            </a:r>
            <a:r>
              <a:rPr lang="fr-FR" dirty="0" err="1"/>
              <a:t>preparation</a:t>
            </a:r>
            <a:r>
              <a:rPr lang="fr-FR" dirty="0"/>
              <a:t> of the First international meeting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2D46"/>
                </a:solidFill>
                <a:latin typeface="Arial"/>
              </a:defRPr>
            </a:pPr>
            <a:r>
              <a:t>Our 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32588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31688E"/>
                </a:solidFill>
                <a:latin typeface="Arial"/>
              </a:defRPr>
            </a:pPr>
            <a:r>
              <a:t>Building an international network for tactile graphics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" y="1874520"/>
            <a:ext cx="102412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32323"/>
                </a:solidFill>
                <a:latin typeface="Arial"/>
              </a:defRPr>
            </a:pPr>
            <a:r>
              <a:rPr dirty="0"/>
              <a:t>Get to know each other</a:t>
            </a:r>
          </a:p>
          <a:p>
            <a:pPr>
              <a:spcAft>
                <a:spcPts val="1400"/>
              </a:spcAft>
              <a:defRPr sz="2100">
                <a:solidFill>
                  <a:srgbClr val="232323"/>
                </a:solidFill>
                <a:latin typeface="Arial"/>
              </a:defRPr>
            </a:pPr>
            <a:r>
              <a:rPr dirty="0"/>
              <a:t>Understand different national contexts</a:t>
            </a:r>
          </a:p>
          <a:p>
            <a:pPr>
              <a:spcAft>
                <a:spcPts val="1400"/>
              </a:spcAft>
              <a:defRPr sz="2100">
                <a:solidFill>
                  <a:srgbClr val="232323"/>
                </a:solidFill>
                <a:latin typeface="Arial"/>
              </a:defRPr>
            </a:pPr>
            <a:r>
              <a:rPr dirty="0"/>
              <a:t>Share practices and experience</a:t>
            </a:r>
          </a:p>
          <a:p>
            <a:pPr>
              <a:spcAft>
                <a:spcPts val="1400"/>
              </a:spcAft>
              <a:defRPr sz="2100">
                <a:solidFill>
                  <a:srgbClr val="232323"/>
                </a:solidFill>
                <a:latin typeface="Arial"/>
              </a:defRPr>
            </a:pPr>
            <a:r>
              <a:rPr dirty="0"/>
              <a:t>Discover methods, tools and technologies</a:t>
            </a:r>
          </a:p>
          <a:p>
            <a:pPr>
              <a:spcAft>
                <a:spcPts val="1400"/>
              </a:spcAft>
              <a:defRPr sz="2100">
                <a:solidFill>
                  <a:srgbClr val="232323"/>
                </a:solidFill>
                <a:latin typeface="Arial"/>
              </a:defRPr>
            </a:pPr>
            <a:r>
              <a:rPr dirty="0"/>
              <a:t>Better understand users’ needs</a:t>
            </a:r>
          </a:p>
          <a:p>
            <a:pPr>
              <a:spcAft>
                <a:spcPts val="1400"/>
              </a:spcAft>
              <a:defRPr sz="2100">
                <a:solidFill>
                  <a:srgbClr val="232323"/>
                </a:solidFill>
                <a:latin typeface="Arial"/>
              </a:defRPr>
            </a:pPr>
            <a:r>
              <a:rPr dirty="0"/>
              <a:t>Identify opportunities for collaboration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C497DBB-FCC3-A0E9-E1DD-1E9EB8F86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6177" y="1898583"/>
            <a:ext cx="4591250" cy="306083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2D46"/>
                </a:solidFill>
                <a:latin typeface="Arial"/>
              </a:defRPr>
            </a:pPr>
            <a:r>
              <a:t>The first meetings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874519"/>
            <a:ext cx="11018519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300">
                <a:solidFill>
                  <a:srgbClr val="232323"/>
                </a:solidFill>
                <a:latin typeface="Arial"/>
              </a:defRPr>
            </a:pPr>
            <a:r>
              <a:rPr dirty="0"/>
              <a:t>3 online meetings</a:t>
            </a:r>
            <a:r>
              <a:rPr lang="fr-FR" dirty="0"/>
              <a:t> (24th </a:t>
            </a:r>
            <a:r>
              <a:rPr lang="fr-FR" dirty="0" err="1"/>
              <a:t>September</a:t>
            </a:r>
            <a:r>
              <a:rPr lang="fr-FR" dirty="0"/>
              <a:t> 2026, 19th </a:t>
            </a:r>
            <a:r>
              <a:rPr lang="fr-FR" dirty="0" err="1"/>
              <a:t>November</a:t>
            </a:r>
            <a:r>
              <a:rPr lang="fr-FR" dirty="0"/>
              <a:t> 206, 14th </a:t>
            </a:r>
            <a:r>
              <a:rPr lang="fr-FR" dirty="0" err="1"/>
              <a:t>January</a:t>
            </a:r>
            <a:r>
              <a:rPr lang="fr-FR" dirty="0"/>
              <a:t> 2027) </a:t>
            </a:r>
            <a:endParaRPr dirty="0"/>
          </a:p>
          <a:p>
            <a:pPr>
              <a:spcAft>
                <a:spcPts val="1400"/>
              </a:spcAft>
              <a:defRPr sz="2300">
                <a:solidFill>
                  <a:srgbClr val="232323"/>
                </a:solidFill>
                <a:latin typeface="Arial"/>
              </a:defRPr>
            </a:pPr>
            <a:r>
              <a:rPr dirty="0"/>
              <a:t>2 countries </a:t>
            </a:r>
            <a:r>
              <a:rPr lang="fr-FR" dirty="0"/>
              <a:t>/</a:t>
            </a:r>
            <a:r>
              <a:rPr dirty="0"/>
              <a:t> meeting</a:t>
            </a:r>
          </a:p>
          <a:p>
            <a:pPr>
              <a:spcAft>
                <a:spcPts val="1400"/>
              </a:spcAft>
              <a:defRPr sz="2300">
                <a:solidFill>
                  <a:srgbClr val="232323"/>
                </a:solidFill>
                <a:latin typeface="Arial"/>
              </a:defRPr>
            </a:pPr>
            <a:r>
              <a:rPr dirty="0"/>
              <a:t>Today: Poland &amp; France</a:t>
            </a:r>
          </a:p>
          <a:p>
            <a:pPr>
              <a:spcAft>
                <a:spcPts val="1400"/>
              </a:spcAft>
              <a:defRPr sz="2300">
                <a:solidFill>
                  <a:srgbClr val="232323"/>
                </a:solidFill>
                <a:latin typeface="Arial"/>
              </a:defRPr>
            </a:pPr>
            <a:r>
              <a:rPr dirty="0"/>
              <a:t>After these first three meetings, we will assess the format together and decide how to continue and expand the project.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2D46"/>
                </a:solidFill>
                <a:latin typeface="Arial"/>
              </a:defRPr>
            </a:pPr>
            <a:r>
              <a:t>Before we start...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241280" cy="1374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Zoom name: First name SURNAME – Role – Country – </a:t>
            </a:r>
            <a:r>
              <a:rPr dirty="0" err="1"/>
              <a:t>Organisation</a:t>
            </a:r>
            <a:r>
              <a:rPr lang="fr-FR" dirty="0"/>
              <a:t> (</a:t>
            </a:r>
            <a:r>
              <a:rPr lang="fr-FR" dirty="0" err="1"/>
              <a:t>eventually</a:t>
            </a:r>
            <a:r>
              <a:rPr lang="fr-FR" dirty="0"/>
              <a:t>)</a:t>
            </a:r>
            <a:endParaRPr dirty="0"/>
          </a:p>
          <a:p>
            <a:pPr>
              <a:spcAft>
                <a:spcPts val="14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Recording: for report-writing purposes only; it will not be shared or published.</a:t>
            </a:r>
          </a:p>
          <a:p>
            <a:pPr>
              <a:spcAft>
                <a:spcPts val="14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Thank you for being here! Let’s start with Poland.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2D46"/>
                </a:solidFill>
                <a:latin typeface="Arial"/>
              </a:defRPr>
            </a:pPr>
            <a:r>
              <a:t>Meeting report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32588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31688E"/>
                </a:solidFill>
                <a:latin typeface="Arial"/>
              </a:defRPr>
            </a:pPr>
            <a:r>
              <a:t>A public report will be prepared and shared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2412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Published on the ATAF website</a:t>
            </a:r>
            <a:r>
              <a:rPr lang="fr-FR" dirty="0"/>
              <a:t> </a:t>
            </a:r>
            <a:r>
              <a:rPr lang="fr-FR" dirty="0">
                <a:hlinkClick r:id="rId3"/>
              </a:rPr>
              <a:t>https://transcripteur.fr/</a:t>
            </a:r>
            <a:endParaRPr dirty="0"/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Shared with participants and professional networks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Partners will also be able to share it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Recording: used only to help prepare the report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The recording will not be published or shared with third parties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1040" y="5029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2D46"/>
                </a:solidFill>
                <a:latin typeface="Arial"/>
              </a:defRPr>
            </a:pPr>
            <a:r>
              <a:rPr dirty="0"/>
              <a:t>Let’s build the network together!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325880"/>
            <a:ext cx="10515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31688E"/>
                </a:solidFill>
                <a:latin typeface="Arial"/>
              </a:defRPr>
            </a:pPr>
            <a:r>
              <a:rPr dirty="0"/>
              <a:t>We would like this initiative to grow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2412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Share your experiences • practices • tools • contacts • ideas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Interested in presenting your country?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Do you know other tactile graphics professionals</a:t>
            </a:r>
            <a:r>
              <a:rPr lang="fr-FR" dirty="0"/>
              <a:t> </a:t>
            </a:r>
            <a:r>
              <a:rPr dirty="0"/>
              <a:t>?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other</a:t>
            </a:r>
            <a:r>
              <a:rPr lang="fr-FR" dirty="0"/>
              <a:t> countries</a:t>
            </a:r>
          </a:p>
          <a:p>
            <a:pPr>
              <a:spcAft>
                <a:spcPts val="12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/>
              <a:t>Would you like to join the </a:t>
            </a:r>
            <a:r>
              <a:rPr dirty="0" err="1"/>
              <a:t>organising</a:t>
            </a:r>
            <a:r>
              <a:rPr dirty="0"/>
              <a:t> group?</a:t>
            </a:r>
          </a:p>
          <a:p>
            <a:pPr algn="ctr">
              <a:spcAft>
                <a:spcPts val="1200"/>
              </a:spcAft>
              <a:defRPr sz="2000">
                <a:solidFill>
                  <a:srgbClr val="232323"/>
                </a:solidFill>
                <a:latin typeface="Arial"/>
              </a:defRPr>
            </a:pPr>
            <a:r>
              <a:rPr dirty="0">
                <a:hlinkClick r:id="rId3"/>
              </a:rPr>
              <a:t>contact@transcripteur.fr</a:t>
            </a:r>
            <a:endParaRPr dirty="0"/>
          </a:p>
        </p:txBody>
      </p:sp>
      <p:pic>
        <p:nvPicPr>
          <p:cNvPr id="4098" name="Picture 2" descr="logo ataf">
            <a:extLst>
              <a:ext uri="{FF2B5EF4-FFF2-40B4-BE49-F238E27FC236}">
                <a16:creationId xmlns:a16="http://schemas.microsoft.com/office/drawing/2014/main" id="{E1798206-CF52-A853-2B96-7070F1BDEB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44"/>
          <a:stretch>
            <a:fillRect/>
          </a:stretch>
        </p:blipFill>
        <p:spPr bwMode="auto">
          <a:xfrm>
            <a:off x="4702743" y="4331970"/>
            <a:ext cx="2286000" cy="76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8F782A-F59A-0E4E-8112-177137DE54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9543" y="5037667"/>
            <a:ext cx="1572399" cy="15723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336E4BC-0407-AADC-1BF9-97C3BA90A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541" y="1562847"/>
            <a:ext cx="6174440" cy="411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125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1107</Words>
  <Application>Microsoft Office PowerPoint</Application>
  <PresentationFormat>Grand écran</PresentationFormat>
  <Paragraphs>98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BARICHARD Cécile</cp:lastModifiedBy>
  <cp:revision>34</cp:revision>
  <cp:lastPrinted>2026-09-22T13:30:48Z</cp:lastPrinted>
  <dcterms:created xsi:type="dcterms:W3CDTF">2013-01-27T09:14:16Z</dcterms:created>
  <dcterms:modified xsi:type="dcterms:W3CDTF">2026-09-23T14:57:22Z</dcterms:modified>
  <cp:category/>
</cp:coreProperties>
</file>