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3.xml" ContentType="application/vnd.openxmlformats-officedocument.presentationml.slide+xml"/>
  <Override PartName="/ppt/theme/theme2.xml" ContentType="application/vnd.openxmlformats-officedocument.theme+xml"/>
  <Override PartName="/ppt/theme/theme1.xml" ContentType="application/vnd.openxmlformats-officedocument.theme+xml"/>
  <Override PartName="/ppt/slides/slide3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slides/slide17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4.xml" ContentType="application/vnd.openxmlformats-officedocument.presentationml.slide+xml"/>
  <Override PartName="/ppt/notesSlides/notesSlide6.xml" ContentType="application/vnd.openxmlformats-officedocument.presentationml.notesSlide+xml"/>
  <Override PartName="/ppt/presentation.xml" ContentType="application/vnd.openxmlformats-officedocument.presentationml.presentation.main+xml"/>
  <Override PartName="/ppt/notesSlides/notesSlide7.xml" ContentType="application/vnd.openxmlformats-officedocument.presentationml.notes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notesMasterIdLst>
    <p:notesMasterId r:id="rId2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2192000" cy="6858000"/>
  <p:notesSz cx="6858000" cy="9144000"/>
  <p:defaultTextStyle>
    <a:defPPr>
      <a:defRPr lang="pl-PL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19" d="100"/>
          <a:sy n="119" d="100"/>
        </p:scale>
        <p:origin x="232" y="216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 /><Relationship Id="rId23" Type="http://schemas.openxmlformats.org/officeDocument/2006/relationships/tableStyles" Target="tableStyles.xml" /><Relationship Id="rId24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5721544" name="Symbol zastępczy nagłówka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16134734" name="Symbol zastępczy daty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1447CC7-73A2-8840-9273-60F85038ABE4}" type="datetimeFigureOut">
              <a:rPr lang="pl-PL"/>
              <a:t>23.09.2026</a:t>
            </a:fld>
            <a:endParaRPr lang="pl-PL"/>
          </a:p>
        </p:txBody>
      </p:sp>
      <p:sp>
        <p:nvSpPr>
          <p:cNvPr id="1388967359" name="Symbol zastępczy obrazu slajdu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pl-PL"/>
          </a:p>
        </p:txBody>
      </p:sp>
      <p:sp>
        <p:nvSpPr>
          <p:cNvPr id="1939422843" name="Symbol zastępczy notatek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1311663853" name="Symbol zastępczy stopki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58015438" name="Symbol zastępczy numeru slajdu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5BCCBCE-8E76-5542-9616-A64CD2A3DC96}" type="slidenum">
              <a:rPr lang="pl-PL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FF24C9E-34EC-8EC4-C3F3-9F4A25D6A68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C35FB8E-C1DD-D66B-DE14-5F6A98E07B2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C836721-125C-2196-975F-AB01EFABF3C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FE6BFA3-1D5B-CF98-3F99-1587EB31CA3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5CDD859-D112-24C0-D08C-B78892818156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5452C63-C326-0710-F720-7954D392B53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7648672" name="Espace réservé de l'image des diapositives 1"/>
          <p:cNvSpPr>
            <a:spLocks noChangeAspect="1" noGrp="1" noRot="1"/>
          </p:cNvSpPr>
          <p:nvPr>
            <p:ph type="sldImg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520861600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 sz="1400"/>
          </a:p>
        </p:txBody>
      </p:sp>
      <p:sp>
        <p:nvSpPr>
          <p:cNvPr id="175595402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BE963ACA-0168-6F4C-9FC5-50B8B5002CC6}" type="slidenum">
              <a:rPr lang="fr-FR"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097ED43-77F1-FBE1-C795-78B76CB3F77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DD040CE-854F-AEA0-DB36-3599B510757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21720E0-53F4-C26C-80D0-CA97E43A461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F11560D-65DA-92AF-A372-4AB437B214F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1BEF756-9ED0-4A18-6843-832BE8449084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A0478C-D259-CCF2-4AC0-AF204BC3114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C18FD6-5D02-7432-68FE-81D2AD86FA0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818F2F8-98CF-1002-74DF-E86A6A268AD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F200068-075B-9592-C7E5-A55DC0C7EA2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6EAC790-6126-C5ED-3D07-0380FCCBB1E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Slajd tytułow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74269504" name="Tytuł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pl-PL"/>
              <a:t>Kliknij, aby edytować styl</a:t>
            </a:r>
            <a:endParaRPr/>
          </a:p>
        </p:txBody>
      </p:sp>
      <p:sp>
        <p:nvSpPr>
          <p:cNvPr id="681776184" name="Podtytuł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pl-PL"/>
              <a:t>Kliknij, aby edytować styl wzorca podtytułu</a:t>
            </a:r>
            <a:endParaRPr/>
          </a:p>
        </p:txBody>
      </p:sp>
      <p:sp>
        <p:nvSpPr>
          <p:cNvPr id="1772729017" name="Symbol zastępczy daty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B4528F-83F0-5742-8F2B-6BD52D60576D}" type="datetimeFigureOut">
              <a:rPr lang="pl-PL"/>
              <a:t>23.09.2026</a:t>
            </a:fld>
            <a:endParaRPr lang="pl-PL"/>
          </a:p>
        </p:txBody>
      </p:sp>
      <p:sp>
        <p:nvSpPr>
          <p:cNvPr id="345024586" name="Symbol zastępczy stopki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1123582692" name="Symbol zastępczy numeru slajdu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6264352-761C-8945-B4D4-AD0C6A525A8C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ytuł i zawartość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7240824" name="Tytuł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Kliknij, aby edytować styl</a:t>
            </a:r>
            <a:endParaRPr/>
          </a:p>
        </p:txBody>
      </p:sp>
      <p:sp>
        <p:nvSpPr>
          <p:cNvPr id="114771901" name="Symbol zastępczy zawartości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92197460" name="Symbol zastępczy daty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B4528F-83F0-5742-8F2B-6BD52D60576D}" type="datetimeFigureOut">
              <a:rPr lang="pl-PL"/>
              <a:t>23.09.2026</a:t>
            </a:fld>
            <a:endParaRPr lang="pl-PL"/>
          </a:p>
        </p:txBody>
      </p:sp>
      <p:sp>
        <p:nvSpPr>
          <p:cNvPr id="1566579234" name="Symbol zastępczy stopki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38646300" name="Symbol zastępczy numeru slajdu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6264352-761C-8945-B4D4-AD0C6A525A8C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Nagłówek sekcji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377747" name="Tytuł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pl-PL"/>
              <a:t>Kliknij, aby edytować styl</a:t>
            </a:r>
            <a:endParaRPr/>
          </a:p>
        </p:txBody>
      </p:sp>
      <p:sp>
        <p:nvSpPr>
          <p:cNvPr id="1160756743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100407124" name="Symbol zastępczy daty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B4528F-83F0-5742-8F2B-6BD52D60576D}" type="datetimeFigureOut">
              <a:rPr lang="pl-PL"/>
              <a:t>23.09.2026</a:t>
            </a:fld>
            <a:endParaRPr lang="pl-PL"/>
          </a:p>
        </p:txBody>
      </p:sp>
      <p:sp>
        <p:nvSpPr>
          <p:cNvPr id="471576856" name="Symbol zastępczy stopki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1363961351" name="Symbol zastępczy numeru slajdu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6264352-761C-8945-B4D4-AD0C6A525A8C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wa elementy zawartości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7869191" name="Tytuł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Kliknij, aby edytować styl</a:t>
            </a:r>
            <a:endParaRPr/>
          </a:p>
        </p:txBody>
      </p:sp>
      <p:sp>
        <p:nvSpPr>
          <p:cNvPr id="1010738528" name="Symbol zastępczy zawartości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1131407660" name="Symbol zastępczy zawartości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1225185035" name="Symbol zastępczy daty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B4528F-83F0-5742-8F2B-6BD52D60576D}" type="datetimeFigureOut">
              <a:rPr lang="pl-PL"/>
              <a:t>23.09.2026</a:t>
            </a:fld>
            <a:endParaRPr lang="pl-PL"/>
          </a:p>
        </p:txBody>
      </p:sp>
      <p:sp>
        <p:nvSpPr>
          <p:cNvPr id="2133968885" name="Symbol zastępczy stopki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1054187767" name="Symbol zastępczy numeru slajdu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6264352-761C-8945-B4D4-AD0C6A525A8C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Porównan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82586767" name="Tytuł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pl-PL"/>
              <a:t>Kliknij, aby edytować styl</a:t>
            </a:r>
            <a:endParaRPr/>
          </a:p>
        </p:txBody>
      </p:sp>
      <p:sp>
        <p:nvSpPr>
          <p:cNvPr id="1072663500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580151005" name="Symbol zastępczy zawartości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2066953669" name="Symbol zastępczy tekstu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1431939940" name="Symbol zastępczy zawartości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181296504" name="Symbol zastępczy daty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B4528F-83F0-5742-8F2B-6BD52D60576D}" type="datetimeFigureOut">
              <a:rPr lang="pl-PL"/>
              <a:t>23.09.2026</a:t>
            </a:fld>
            <a:endParaRPr lang="pl-PL"/>
          </a:p>
        </p:txBody>
      </p:sp>
      <p:sp>
        <p:nvSpPr>
          <p:cNvPr id="195795683" name="Symbol zastępczy stopki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1670406902" name="Symbol zastępczy numeru slajdu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6264352-761C-8945-B4D4-AD0C6A525A8C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ylko tytu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9903095" name="Tytuł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Kliknij, aby edytować styl</a:t>
            </a:r>
            <a:endParaRPr/>
          </a:p>
        </p:txBody>
      </p:sp>
      <p:sp>
        <p:nvSpPr>
          <p:cNvPr id="84861703" name="Symbol zastępczy daty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B4528F-83F0-5742-8F2B-6BD52D60576D}" type="datetimeFigureOut">
              <a:rPr lang="pl-PL"/>
              <a:t>23.09.2026</a:t>
            </a:fld>
            <a:endParaRPr lang="pl-PL"/>
          </a:p>
        </p:txBody>
      </p:sp>
      <p:sp>
        <p:nvSpPr>
          <p:cNvPr id="1146802196" name="Symbol zastępczy stopki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215023292" name="Symbol zastępczy numeru slajdu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6264352-761C-8945-B4D4-AD0C6A525A8C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Pust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8755202" name="Symbol zastępczy daty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B4528F-83F0-5742-8F2B-6BD52D60576D}" type="datetimeFigureOut">
              <a:rPr lang="pl-PL"/>
              <a:t>23.09.2026</a:t>
            </a:fld>
            <a:endParaRPr lang="pl-PL"/>
          </a:p>
        </p:txBody>
      </p:sp>
      <p:sp>
        <p:nvSpPr>
          <p:cNvPr id="782843029" name="Symbol zastępczy stopki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358875793" name="Symbol zastępczy numeru slajdu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6264352-761C-8945-B4D4-AD0C6A525A8C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Zawartość z podpise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0429733" name="Tytuł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l-PL"/>
              <a:t>Kliknij, aby edytować styl</a:t>
            </a:r>
            <a:endParaRPr/>
          </a:p>
        </p:txBody>
      </p:sp>
      <p:sp>
        <p:nvSpPr>
          <p:cNvPr id="161593631" name="Symbol zastępczy zawartości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1457417451" name="Symbol zastępczy tekstu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647801588" name="Symbol zastępczy daty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B4528F-83F0-5742-8F2B-6BD52D60576D}" type="datetimeFigureOut">
              <a:rPr lang="pl-PL"/>
              <a:t>23.09.2026</a:t>
            </a:fld>
            <a:endParaRPr lang="pl-PL"/>
          </a:p>
        </p:txBody>
      </p:sp>
      <p:sp>
        <p:nvSpPr>
          <p:cNvPr id="1286454553" name="Symbol zastępczy stopki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391114204" name="Symbol zastępczy numeru slajdu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6264352-761C-8945-B4D4-AD0C6A525A8C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Obraz z podpise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8585511" name="Tytuł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l-PL"/>
              <a:t>Kliknij, aby edytować styl</a:t>
            </a:r>
            <a:endParaRPr/>
          </a:p>
        </p:txBody>
      </p:sp>
      <p:sp>
        <p:nvSpPr>
          <p:cNvPr id="1706125745" name="Symbol zastępczy obrazu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pl-PL"/>
          </a:p>
        </p:txBody>
      </p:sp>
      <p:sp>
        <p:nvSpPr>
          <p:cNvPr id="335671203" name="Symbol zastępczy tekstu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</p:txBody>
      </p:sp>
      <p:sp>
        <p:nvSpPr>
          <p:cNvPr id="260504371" name="Symbol zastępczy daty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B4528F-83F0-5742-8F2B-6BD52D60576D}" type="datetimeFigureOut">
              <a:rPr lang="pl-PL"/>
              <a:t>23.09.2026</a:t>
            </a:fld>
            <a:endParaRPr lang="pl-PL"/>
          </a:p>
        </p:txBody>
      </p:sp>
      <p:sp>
        <p:nvSpPr>
          <p:cNvPr id="931940562" name="Symbol zastępczy stopki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1491098806" name="Symbol zastępczy numeru slajdu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6264352-761C-8945-B4D4-AD0C6A525A8C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ytuł i tekst pionow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2556888" name="Tytuł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Kliknij, aby edytować styl</a:t>
            </a:r>
            <a:endParaRPr/>
          </a:p>
        </p:txBody>
      </p:sp>
      <p:sp>
        <p:nvSpPr>
          <p:cNvPr id="1991566572" name="Symbol zastępczy tytułu pionowego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160641934" name="Symbol zastępczy daty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B4528F-83F0-5742-8F2B-6BD52D60576D}" type="datetimeFigureOut">
              <a:rPr lang="pl-PL"/>
              <a:t>23.09.2026</a:t>
            </a:fld>
            <a:endParaRPr lang="pl-PL"/>
          </a:p>
        </p:txBody>
      </p:sp>
      <p:sp>
        <p:nvSpPr>
          <p:cNvPr id="1652441754" name="Symbol zastępczy stopki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812282423" name="Symbol zastępczy numeru slajdu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6264352-761C-8945-B4D4-AD0C6A525A8C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ytuł pionowy i teks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7874065" name="Tytuł pionowy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pl-PL"/>
              <a:t>Kliknij, aby edytować styl</a:t>
            </a:r>
            <a:endParaRPr/>
          </a:p>
        </p:txBody>
      </p:sp>
      <p:sp>
        <p:nvSpPr>
          <p:cNvPr id="1064863312" name="Symbol zastępczy tytułu pionowego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134801742" name="Symbol zastępczy daty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7B4528F-83F0-5742-8F2B-6BD52D60576D}" type="datetimeFigureOut">
              <a:rPr lang="pl-PL"/>
              <a:t>23.09.2026</a:t>
            </a:fld>
            <a:endParaRPr lang="pl-PL"/>
          </a:p>
        </p:txBody>
      </p:sp>
      <p:sp>
        <p:nvSpPr>
          <p:cNvPr id="1842616159" name="Symbol zastępczy stopki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97740457" name="Symbol zastępczy numeru slajdu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6264352-761C-8945-B4D4-AD0C6A525A8C}" type="slidenum">
              <a:rPr lang="pl-PL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2001249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pl-PL"/>
              <a:t>Kliknij, aby edytować styl</a:t>
            </a:r>
            <a:endParaRPr/>
          </a:p>
        </p:txBody>
      </p:sp>
      <p:sp>
        <p:nvSpPr>
          <p:cNvPr id="1318035669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pl-PL"/>
              <a:t>Kliknij, aby edytować style wzorca tekstu</a:t>
            </a:r>
            <a:endParaRPr/>
          </a:p>
          <a:p>
            <a:pPr lvl="1">
              <a:defRPr/>
            </a:pPr>
            <a:r>
              <a:rPr lang="pl-PL"/>
              <a:t>Drugi poziom</a:t>
            </a:r>
            <a:endParaRPr/>
          </a:p>
          <a:p>
            <a:pPr lvl="2">
              <a:defRPr/>
            </a:pPr>
            <a:r>
              <a:rPr lang="pl-PL"/>
              <a:t>Trzeci poziom</a:t>
            </a:r>
            <a:endParaRPr/>
          </a:p>
          <a:p>
            <a:pPr lvl="3">
              <a:defRPr/>
            </a:pPr>
            <a:r>
              <a:rPr lang="pl-PL"/>
              <a:t>Czwarty poziom</a:t>
            </a:r>
            <a:endParaRPr/>
          </a:p>
          <a:p>
            <a:pPr lvl="4">
              <a:defRPr/>
            </a:pPr>
            <a:r>
              <a:rPr lang="pl-PL"/>
              <a:t>Piąty poziom</a:t>
            </a:r>
            <a:endParaRPr/>
          </a:p>
        </p:txBody>
      </p:sp>
      <p:sp>
        <p:nvSpPr>
          <p:cNvPr id="415364080" name="Symbol zastępczy daty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37B4528F-83F0-5742-8F2B-6BD52D60576D}" type="datetimeFigureOut">
              <a:rPr lang="pl-PL"/>
              <a:t>23.09.2026</a:t>
            </a:fld>
            <a:endParaRPr lang="pl-PL"/>
          </a:p>
        </p:txBody>
      </p:sp>
      <p:sp>
        <p:nvSpPr>
          <p:cNvPr id="2085984421" name="Symbol zastępczy stopki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470213708" name="Symbol zastępczy numeru slajdu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36264352-761C-8945-B4D4-AD0C6A525A8C}" type="slidenum">
              <a:rPr lang="pl-PL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tyflomapy.pl/Kilka_slow.html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7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jpg"/><Relationship Id="rId9" Type="http://schemas.openxmlformats.org/officeDocument/2006/relationships/image" Target="../media/image14.jpg"/><Relationship Id="rId10" Type="http://schemas.openxmlformats.org/officeDocument/2006/relationships/image" Target="../media/image15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pzn.org.pl/instrukcja-tworzenia-i-adaptowania-ilustracji-i-materialow-tyflograficznych-dla-uczniow-niewidomych-opracowana-przez-zespol-tyflopedagogow-ze-specjalnych-osrodkow-szkolno-wychowawczych-w-polsce-bydg/" TargetMode="External"/><Relationship Id="rId4" Type="http://schemas.openxmlformats.org/officeDocument/2006/relationships/hyperlink" Target="https://pzn.org.pl/zasady-tworzenia-i-adaptowania-grafiki-dla-uczniow-niewidomych-opracowane-przez-nauczycieli-specjalnych-osrodkow-szkolno-wychowawczych-dla-niewidomych-i-slabo-widzacych-w-polsce-bydgoszcz-laski-lo/" TargetMode="External"/><Relationship Id="rId5" Type="http://schemas.openxmlformats.org/officeDocument/2006/relationships/hyperlink" Target="https://pzn.org.pl/zasady-adaptacji-materialow-dydaktycznych-do-potrzeb-osob-slabowidzacych-pod-redakcja-donaty-konczyk-biuro-ds-osob-niepelnosprawnych-uniwersytetu-warszawskiego-warszawa-2011/" TargetMode="External"/><Relationship Id="rId6" Type="http://schemas.openxmlformats.org/officeDocument/2006/relationships/hyperlink" Target="https://pzn.org.pl/standardy-tworzenia-oraz-adaptowania-map-i-atlasow/" TargetMode="External"/><Relationship Id="rId7" Type="http://schemas.openxmlformats.org/officeDocument/2006/relationships/hyperlink" Target="https://cewis.uw.edu.pl/wytyczne-do-tworzenia-map-i-modeli-3d/#:~:text=Wytyczne%20do%C2%A0tworzenia%20map%20i%C2%A0modeli%203D%2C%20plik%20w%C2%A0formacie%20PDF%20%5B9%20MB%5D" TargetMode="Externa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0.png"/><Relationship Id="rId4" Type="http://schemas.openxmlformats.org/officeDocument/2006/relationships/image" Target="../media/image21.jpg"/><Relationship Id="rId5" Type="http://schemas.openxmlformats.org/officeDocument/2006/relationships/hyperlink" Target="https://www.hungryfingers.com/" TargetMode="Externa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t-rep.wat.edu.pl/" TargetMode="External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9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mailto:e.smiechowska@uksw.edu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8984346" name="Tytuł 1"/>
          <p:cNvSpPr>
            <a:spLocks noGrp="1"/>
          </p:cNvSpPr>
          <p:nvPr>
            <p:ph type="ctrTitle"/>
          </p:nvPr>
        </p:nvSpPr>
        <p:spPr bwMode="auto">
          <a:xfrm>
            <a:off x="769237" y="1696520"/>
            <a:ext cx="9144000" cy="2387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l-PL" sz="4400" b="1"/>
              <a:t>Tactile</a:t>
            </a:r>
            <a:r>
              <a:rPr lang="pl-PL" sz="4400" b="1"/>
              <a:t> Graphics </a:t>
            </a:r>
            <a:r>
              <a:rPr lang="pl-PL" sz="4400" b="1"/>
              <a:t>Production</a:t>
            </a:r>
            <a:r>
              <a:rPr lang="pl-PL" sz="4400" b="1"/>
              <a:t> in Europe: </a:t>
            </a:r>
            <a:r>
              <a:rPr lang="pl-PL" sz="4400" b="1"/>
              <a:t>Context</a:t>
            </a:r>
            <a:r>
              <a:rPr lang="pl-PL" sz="4400" b="1"/>
              <a:t>, </a:t>
            </a:r>
            <a:r>
              <a:rPr lang="pl-PL" sz="4400" b="1"/>
              <a:t>Techniques</a:t>
            </a:r>
            <a:r>
              <a:rPr lang="pl-PL" sz="4400" b="1"/>
              <a:t> and </a:t>
            </a:r>
            <a:r>
              <a:rPr lang="pl-PL" sz="4400" b="1"/>
              <a:t>Uses</a:t>
            </a:r>
            <a:br>
              <a:rPr lang="pl-PL" sz="4400" b="1"/>
            </a:br>
            <a:br>
              <a:rPr lang="pl-PL" sz="4400" b="1"/>
            </a:br>
            <a:r>
              <a:rPr lang="pl-PL" sz="4400" b="1">
                <a:solidFill>
                  <a:schemeClr val="accent2"/>
                </a:solidFill>
              </a:rPr>
              <a:t>Poland</a:t>
            </a:r>
            <a:endParaRPr/>
          </a:p>
        </p:txBody>
      </p:sp>
      <p:sp>
        <p:nvSpPr>
          <p:cNvPr id="1091355453" name="Podtytuł 2"/>
          <p:cNvSpPr>
            <a:spLocks noGrp="1"/>
          </p:cNvSpPr>
          <p:nvPr>
            <p:ph type="subTitle" idx="1"/>
          </p:nvPr>
        </p:nvSpPr>
        <p:spPr bwMode="auto">
          <a:xfrm>
            <a:off x="77958" y="4252899"/>
            <a:ext cx="9144000" cy="165576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l-PL" b="1"/>
              <a:t>Emilia Śmiechowska-Petrovskij</a:t>
            </a:r>
            <a:endParaRPr/>
          </a:p>
          <a:p>
            <a:pPr>
              <a:defRPr/>
            </a:pPr>
            <a:r>
              <a:rPr lang="pl-PL" b="1"/>
              <a:t>Cardinal Stefan </a:t>
            </a:r>
            <a:r>
              <a:rPr lang="pl-PL" b="1"/>
              <a:t>Wyszynski</a:t>
            </a:r>
            <a:r>
              <a:rPr lang="pl-PL" b="1"/>
              <a:t> University in </a:t>
            </a:r>
            <a:r>
              <a:rPr lang="pl-PL" b="1"/>
              <a:t>Warsaw</a:t>
            </a:r>
            <a:endParaRPr lang="pl-PL"/>
          </a:p>
        </p:txBody>
      </p:sp>
      <p:pic>
        <p:nvPicPr>
          <p:cNvPr id="1837754631" name="Obraz 3" descr="Obraz zawierający tekst, Czcionka, logo, zrzut ekranu&#10;&#10;Zawartość wygenerowana przez sztuczną inteligencję może być niepoprawna.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6073289" y="6077440"/>
            <a:ext cx="2937510" cy="552450"/>
          </a:xfrm>
          <a:prstGeom prst="rect">
            <a:avLst/>
          </a:prstGeom>
          <a:noFill/>
        </p:spPr>
      </p:pic>
      <p:pic>
        <p:nvPicPr>
          <p:cNvPr id="742374013" name="Obraz 4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1830558" y="6077440"/>
            <a:ext cx="2819400" cy="635000"/>
          </a:xfrm>
          <a:prstGeom prst="rect">
            <a:avLst/>
          </a:prstGeom>
        </p:spPr>
      </p:pic>
      <p:pic>
        <p:nvPicPr>
          <p:cNvPr id="1923511547" name="Obraz 6" descr="Obrazy Kontur polski tle europy – darmowe pobieranie na Magnific (dawniej  Freepik)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8331379" y="2501051"/>
            <a:ext cx="2816359" cy="28163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9974190" name="Tytuł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Education</a:t>
            </a:r>
            <a:r>
              <a:rPr lang="pl-PL"/>
              <a:t> system for blind and </a:t>
            </a:r>
            <a:r>
              <a:rPr lang="pl-PL"/>
              <a:t>visually</a:t>
            </a:r>
            <a:r>
              <a:rPr lang="pl-PL"/>
              <a:t> </a:t>
            </a:r>
            <a:r>
              <a:rPr lang="pl-PL"/>
              <a:t>impaired</a:t>
            </a:r>
            <a:r>
              <a:rPr lang="pl-PL"/>
              <a:t> </a:t>
            </a:r>
            <a:r>
              <a:rPr lang="pl-PL"/>
              <a:t>students</a:t>
            </a:r>
            <a:r>
              <a:rPr lang="pl-PL"/>
              <a:t> in Poland</a:t>
            </a:r>
            <a:endParaRPr/>
          </a:p>
        </p:txBody>
      </p:sp>
      <p:pic>
        <p:nvPicPr>
          <p:cNvPr id="702860149" name="Obraz 3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4974265" y="2179674"/>
            <a:ext cx="5671109" cy="3496473"/>
          </a:xfrm>
          <a:prstGeom prst="rect">
            <a:avLst/>
          </a:prstGeom>
        </p:spPr>
      </p:pic>
      <p:sp>
        <p:nvSpPr>
          <p:cNvPr id="1219833833" name="pole tekstowe 4"/>
          <p:cNvSpPr txBox="1"/>
          <p:nvPr/>
        </p:nvSpPr>
        <p:spPr bwMode="auto">
          <a:xfrm>
            <a:off x="318977" y="2434856"/>
            <a:ext cx="42104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pl-PL"/>
              <a:t>Education</a:t>
            </a:r>
            <a:r>
              <a:rPr lang="pl-PL"/>
              <a:t> of </a:t>
            </a:r>
            <a:r>
              <a:rPr lang="pl-PL"/>
              <a:t>students</a:t>
            </a:r>
            <a:r>
              <a:rPr lang="pl-PL"/>
              <a:t> with </a:t>
            </a:r>
            <a:r>
              <a:rPr lang="pl-PL"/>
              <a:t>blindness</a:t>
            </a:r>
            <a:r>
              <a:rPr lang="pl-PL"/>
              <a:t> – </a:t>
            </a:r>
            <a:r>
              <a:rPr lang="pl-PL"/>
              <a:t>mainly</a:t>
            </a:r>
            <a:r>
              <a:rPr lang="pl-PL"/>
              <a:t> in </a:t>
            </a:r>
            <a:r>
              <a:rPr lang="pl-PL"/>
              <a:t>special</a:t>
            </a:r>
            <a:r>
              <a:rPr lang="pl-PL"/>
              <a:t> </a:t>
            </a:r>
            <a:r>
              <a:rPr lang="pl-PL"/>
              <a:t>schools</a:t>
            </a:r>
            <a:endParaRPr lang="pl-PL"/>
          </a:p>
          <a:p>
            <a:pPr marL="285750" indent="-285750">
              <a:buFont typeface="Arial"/>
              <a:buChar char="•"/>
              <a:defRPr/>
            </a:pPr>
            <a:endParaRPr lang="pl-PL"/>
          </a:p>
          <a:p>
            <a:pPr marL="285750" indent="-285750">
              <a:buFont typeface="Arial"/>
              <a:buChar char="•"/>
              <a:defRPr/>
            </a:pPr>
            <a:r>
              <a:rPr lang="pl-PL"/>
              <a:t>Education</a:t>
            </a:r>
            <a:r>
              <a:rPr lang="pl-PL"/>
              <a:t> of </a:t>
            </a:r>
            <a:r>
              <a:rPr lang="pl-PL"/>
              <a:t>students</a:t>
            </a:r>
            <a:r>
              <a:rPr lang="pl-PL"/>
              <a:t> with </a:t>
            </a:r>
            <a:r>
              <a:rPr lang="pl-PL"/>
              <a:t>visual</a:t>
            </a:r>
            <a:r>
              <a:rPr lang="pl-PL"/>
              <a:t> </a:t>
            </a:r>
            <a:r>
              <a:rPr lang="pl-PL"/>
              <a:t>impairment</a:t>
            </a:r>
            <a:r>
              <a:rPr lang="pl-PL"/>
              <a:t> – </a:t>
            </a:r>
            <a:r>
              <a:rPr lang="pl-PL"/>
              <a:t>mainly</a:t>
            </a:r>
            <a:r>
              <a:rPr lang="pl-PL"/>
              <a:t> in mainstream </a:t>
            </a:r>
            <a:r>
              <a:rPr lang="pl-PL"/>
              <a:t>schools</a:t>
            </a:r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1252977" name="Tytuł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pl-PL" sz="3500"/>
              <a:t>Education</a:t>
            </a:r>
            <a:r>
              <a:rPr lang="pl-PL" sz="3500"/>
              <a:t> system for blind and </a:t>
            </a:r>
            <a:r>
              <a:rPr lang="pl-PL" sz="3500"/>
              <a:t>visually</a:t>
            </a:r>
            <a:r>
              <a:rPr lang="pl-PL" sz="3500"/>
              <a:t> </a:t>
            </a:r>
            <a:r>
              <a:rPr lang="pl-PL" sz="3500"/>
              <a:t>impaired</a:t>
            </a:r>
            <a:r>
              <a:rPr lang="pl-PL" sz="3500"/>
              <a:t> </a:t>
            </a:r>
            <a:r>
              <a:rPr lang="pl-PL" sz="3500"/>
              <a:t>students</a:t>
            </a:r>
            <a:r>
              <a:rPr lang="pl-PL" sz="3500"/>
              <a:t> in Poland</a:t>
            </a:r>
            <a:endParaRPr/>
          </a:p>
        </p:txBody>
      </p:sp>
      <p:sp>
        <p:nvSpPr>
          <p:cNvPr id="1083734678" name="Symbol zastępczy zawartości 2"/>
          <p:cNvSpPr>
            <a:spLocks noGrp="1"/>
          </p:cNvSpPr>
          <p:nvPr>
            <p:ph idx="1"/>
          </p:nvPr>
        </p:nvSpPr>
        <p:spPr bwMode="auto">
          <a:xfrm>
            <a:off x="838200" y="1825625"/>
            <a:ext cx="10231419" cy="435133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60000"/>
              </a:lnSpc>
              <a:spcBef>
                <a:spcPts val="1600"/>
              </a:spcBef>
              <a:defRPr/>
            </a:pPr>
            <a:r>
              <a:rPr lang="pl-PL"/>
              <a:t>Special </a:t>
            </a:r>
            <a:r>
              <a:rPr lang="pl-PL"/>
              <a:t>educational</a:t>
            </a:r>
            <a:r>
              <a:rPr lang="pl-PL"/>
              <a:t> </a:t>
            </a:r>
            <a:r>
              <a:rPr lang="pl-PL"/>
              <a:t>centres</a:t>
            </a:r>
            <a:r>
              <a:rPr lang="pl-PL"/>
              <a:t> for </a:t>
            </a:r>
            <a:r>
              <a:rPr lang="pl-PL"/>
              <a:t>students</a:t>
            </a:r>
            <a:r>
              <a:rPr lang="pl-PL"/>
              <a:t> with </a:t>
            </a:r>
            <a:r>
              <a:rPr lang="pl-PL"/>
              <a:t>blindness</a:t>
            </a:r>
            <a:r>
              <a:rPr lang="pl-PL"/>
              <a:t> (8 in Poland). </a:t>
            </a:r>
            <a:r>
              <a:rPr lang="pl-PL"/>
              <a:t>They</a:t>
            </a:r>
            <a:r>
              <a:rPr lang="pl-PL"/>
              <a:t> </a:t>
            </a:r>
            <a:r>
              <a:rPr lang="pl-PL"/>
              <a:t>usually</a:t>
            </a:r>
            <a:r>
              <a:rPr lang="pl-PL"/>
              <a:t> </a:t>
            </a:r>
            <a:r>
              <a:rPr lang="pl-PL"/>
              <a:t>prepare</a:t>
            </a:r>
            <a:r>
              <a:rPr lang="pl-PL"/>
              <a:t> </a:t>
            </a:r>
            <a:r>
              <a:rPr lang="pl-PL"/>
              <a:t>tactile</a:t>
            </a:r>
            <a:r>
              <a:rPr lang="pl-PL"/>
              <a:t> </a:t>
            </a:r>
            <a:r>
              <a:rPr lang="pl-PL"/>
              <a:t>graphics</a:t>
            </a:r>
            <a:r>
              <a:rPr lang="pl-PL"/>
              <a:t> and </a:t>
            </a:r>
            <a:r>
              <a:rPr lang="pl-PL"/>
              <a:t>other</a:t>
            </a:r>
            <a:r>
              <a:rPr lang="pl-PL"/>
              <a:t> </a:t>
            </a:r>
            <a:r>
              <a:rPr lang="pl-PL"/>
              <a:t>adapted</a:t>
            </a:r>
            <a:r>
              <a:rPr lang="pl-PL"/>
              <a:t> materials on </a:t>
            </a:r>
            <a:r>
              <a:rPr lang="pl-PL"/>
              <a:t>their</a:t>
            </a:r>
            <a:r>
              <a:rPr lang="pl-PL"/>
              <a:t> </a:t>
            </a:r>
            <a:r>
              <a:rPr lang="pl-PL"/>
              <a:t>own</a:t>
            </a:r>
            <a:r>
              <a:rPr lang="pl-PL"/>
              <a:t>. </a:t>
            </a:r>
            <a:r>
              <a:rPr lang="pl-PL"/>
              <a:t>They</a:t>
            </a:r>
            <a:r>
              <a:rPr lang="pl-PL"/>
              <a:t> </a:t>
            </a:r>
            <a:r>
              <a:rPr lang="pl-PL"/>
              <a:t>also</a:t>
            </a:r>
            <a:r>
              <a:rPr lang="pl-PL"/>
              <a:t> </a:t>
            </a:r>
            <a:r>
              <a:rPr lang="pl-PL"/>
              <a:t>have</a:t>
            </a:r>
            <a:r>
              <a:rPr lang="pl-PL"/>
              <a:t> </a:t>
            </a:r>
            <a:r>
              <a:rPr lang="pl-PL"/>
              <a:t>specialised</a:t>
            </a:r>
            <a:r>
              <a:rPr lang="pl-PL"/>
              <a:t> </a:t>
            </a:r>
            <a:r>
              <a:rPr lang="pl-PL"/>
              <a:t>equipment</a:t>
            </a:r>
            <a:r>
              <a:rPr lang="pl-PL"/>
              <a:t> (PIAF </a:t>
            </a:r>
            <a:r>
              <a:rPr lang="pl-PL"/>
              <a:t>machines</a:t>
            </a:r>
            <a:r>
              <a:rPr lang="pl-PL"/>
              <a:t>, 3D </a:t>
            </a:r>
            <a:r>
              <a:rPr lang="pl-PL"/>
              <a:t>printers</a:t>
            </a:r>
            <a:r>
              <a:rPr lang="pl-PL"/>
              <a:t> Index Everest Braille </a:t>
            </a:r>
            <a:r>
              <a:rPr lang="pl-PL"/>
              <a:t>embossers</a:t>
            </a:r>
            <a:r>
              <a:rPr lang="pl-PL"/>
              <a:t>) and </a:t>
            </a:r>
            <a:r>
              <a:rPr lang="pl-PL"/>
              <a:t>their</a:t>
            </a:r>
            <a:r>
              <a:rPr lang="pl-PL"/>
              <a:t> </a:t>
            </a:r>
            <a:r>
              <a:rPr lang="pl-PL"/>
              <a:t>own</a:t>
            </a:r>
            <a:r>
              <a:rPr lang="pl-PL"/>
              <a:t> </a:t>
            </a:r>
            <a:r>
              <a:rPr lang="pl-PL"/>
              <a:t>collections</a:t>
            </a:r>
            <a:r>
              <a:rPr lang="pl-PL"/>
              <a:t> of materials and </a:t>
            </a:r>
            <a:r>
              <a:rPr lang="pl-PL"/>
              <a:t>models</a:t>
            </a:r>
            <a:r>
              <a:rPr lang="pl-PL"/>
              <a:t>.</a:t>
            </a:r>
            <a:endParaRPr/>
          </a:p>
          <a:p>
            <a:pPr>
              <a:lnSpc>
                <a:spcPct val="160000"/>
              </a:lnSpc>
              <a:spcBef>
                <a:spcPts val="1600"/>
              </a:spcBef>
              <a:defRPr/>
            </a:pPr>
            <a:r>
              <a:rPr lang="pl-PL"/>
              <a:t>In mainstream </a:t>
            </a:r>
            <a:r>
              <a:rPr lang="pl-PL"/>
              <a:t>schools</a:t>
            </a:r>
            <a:r>
              <a:rPr lang="pl-PL"/>
              <a:t> (inclusive </a:t>
            </a:r>
            <a:r>
              <a:rPr lang="pl-PL"/>
              <a:t>education</a:t>
            </a:r>
            <a:r>
              <a:rPr lang="pl-PL"/>
              <a:t>), </a:t>
            </a:r>
            <a:r>
              <a:rPr lang="pl-PL"/>
              <a:t>tactile</a:t>
            </a:r>
            <a:r>
              <a:rPr lang="pl-PL"/>
              <a:t> </a:t>
            </a:r>
            <a:r>
              <a:rPr lang="pl-PL"/>
              <a:t>graphics</a:t>
            </a:r>
            <a:r>
              <a:rPr lang="pl-PL"/>
              <a:t> </a:t>
            </a:r>
            <a:r>
              <a:rPr lang="pl-PL"/>
              <a:t>education</a:t>
            </a:r>
            <a:r>
              <a:rPr lang="pl-PL"/>
              <a:t> </a:t>
            </a:r>
            <a:r>
              <a:rPr lang="pl-PL"/>
              <a:t>is</a:t>
            </a:r>
            <a:r>
              <a:rPr lang="pl-PL"/>
              <a:t> </a:t>
            </a:r>
            <a:r>
              <a:rPr lang="pl-PL"/>
              <a:t>generally</a:t>
            </a:r>
            <a:r>
              <a:rPr lang="pl-PL"/>
              <a:t> less </a:t>
            </a:r>
            <a:r>
              <a:rPr lang="pl-PL"/>
              <a:t>developed</a:t>
            </a:r>
            <a:r>
              <a:rPr lang="pl-PL"/>
              <a:t>. Schools </a:t>
            </a:r>
            <a:r>
              <a:rPr lang="pl-PL"/>
              <a:t>often</a:t>
            </a:r>
            <a:r>
              <a:rPr lang="pl-PL"/>
              <a:t> </a:t>
            </a:r>
            <a:r>
              <a:rPr lang="pl-PL"/>
              <a:t>lack</a:t>
            </a:r>
            <a:r>
              <a:rPr lang="pl-PL"/>
              <a:t> </a:t>
            </a:r>
            <a:r>
              <a:rPr lang="pl-PL"/>
              <a:t>specialist</a:t>
            </a:r>
            <a:r>
              <a:rPr lang="pl-PL"/>
              <a:t> </a:t>
            </a:r>
            <a:r>
              <a:rPr lang="pl-PL"/>
              <a:t>teachers</a:t>
            </a:r>
            <a:r>
              <a:rPr lang="pl-PL"/>
              <a:t> and </a:t>
            </a:r>
            <a:r>
              <a:rPr lang="pl-PL"/>
              <a:t>appropriate</a:t>
            </a:r>
            <a:r>
              <a:rPr lang="pl-PL"/>
              <a:t> </a:t>
            </a:r>
            <a:r>
              <a:rPr lang="pl-PL"/>
              <a:t>equipment</a:t>
            </a:r>
            <a:r>
              <a:rPr lang="pl-PL"/>
              <a:t>. At the moment, </a:t>
            </a:r>
            <a:r>
              <a:rPr lang="pl-PL"/>
              <a:t>some</a:t>
            </a:r>
            <a:r>
              <a:rPr lang="pl-PL"/>
              <a:t> </a:t>
            </a:r>
            <a:r>
              <a:rPr lang="pl-PL"/>
              <a:t>special</a:t>
            </a:r>
            <a:r>
              <a:rPr lang="pl-PL"/>
              <a:t> </a:t>
            </a:r>
            <a:r>
              <a:rPr lang="pl-PL"/>
              <a:t>educational</a:t>
            </a:r>
            <a:r>
              <a:rPr lang="pl-PL"/>
              <a:t> </a:t>
            </a:r>
            <a:r>
              <a:rPr lang="pl-PL"/>
              <a:t>centres</a:t>
            </a:r>
            <a:r>
              <a:rPr lang="pl-PL"/>
              <a:t> </a:t>
            </a:r>
            <a:r>
              <a:rPr lang="pl-PL"/>
              <a:t>are</a:t>
            </a:r>
            <a:r>
              <a:rPr lang="pl-PL"/>
              <a:t> </a:t>
            </a:r>
            <a:r>
              <a:rPr lang="pl-PL"/>
              <a:t>also</a:t>
            </a:r>
            <a:r>
              <a:rPr lang="pl-PL"/>
              <a:t> </a:t>
            </a:r>
            <a:r>
              <a:rPr lang="pl-PL"/>
              <a:t>taking</a:t>
            </a:r>
            <a:r>
              <a:rPr lang="pl-PL"/>
              <a:t> on a </a:t>
            </a:r>
            <a:r>
              <a:rPr lang="pl-PL"/>
              <a:t>new</a:t>
            </a:r>
            <a:r>
              <a:rPr lang="pl-PL"/>
              <a:t> role as </a:t>
            </a:r>
            <a:r>
              <a:rPr lang="pl-PL"/>
              <a:t>Specialist</a:t>
            </a:r>
            <a:r>
              <a:rPr lang="pl-PL"/>
              <a:t> </a:t>
            </a:r>
            <a:r>
              <a:rPr lang="pl-PL"/>
              <a:t>Centres</a:t>
            </a:r>
            <a:r>
              <a:rPr lang="pl-PL"/>
              <a:t> </a:t>
            </a:r>
            <a:r>
              <a:rPr lang="pl-PL"/>
              <a:t>Supporting</a:t>
            </a:r>
            <a:r>
              <a:rPr lang="pl-PL"/>
              <a:t> Inclusive </a:t>
            </a:r>
            <a:r>
              <a:rPr lang="pl-PL"/>
              <a:t>Education</a:t>
            </a:r>
            <a:r>
              <a:rPr lang="pl-PL"/>
              <a:t>, </a:t>
            </a:r>
            <a:r>
              <a:rPr lang="pl-PL"/>
              <a:t>or</a:t>
            </a:r>
            <a:r>
              <a:rPr lang="pl-PL"/>
              <a:t> </a:t>
            </a:r>
            <a:r>
              <a:rPr lang="pl-PL"/>
              <a:t>SCWEWs</a:t>
            </a:r>
            <a:r>
              <a:rPr lang="pl-PL"/>
              <a:t>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8463745" name="Tytuł 1"/>
          <p:cNvSpPr>
            <a:spLocks noGrp="1"/>
          </p:cNvSpPr>
          <p:nvPr>
            <p:ph type="title"/>
          </p:nvPr>
        </p:nvSpPr>
        <p:spPr bwMode="auto">
          <a:xfrm>
            <a:off x="441064" y="153192"/>
            <a:ext cx="10781714" cy="1325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l-PL" sz="3500"/>
              <a:t>There</a:t>
            </a:r>
            <a:r>
              <a:rPr lang="pl-PL" sz="3500"/>
              <a:t> </a:t>
            </a:r>
            <a:r>
              <a:rPr lang="pl-PL" sz="3500"/>
              <a:t>are</a:t>
            </a:r>
            <a:r>
              <a:rPr lang="pl-PL" sz="3500"/>
              <a:t> </a:t>
            </a:r>
            <a:r>
              <a:rPr lang="pl-PL" sz="3500"/>
              <a:t>several</a:t>
            </a:r>
            <a:r>
              <a:rPr lang="pl-PL" sz="3500"/>
              <a:t> </a:t>
            </a:r>
            <a:r>
              <a:rPr lang="pl-PL" sz="3500"/>
              <a:t>centres</a:t>
            </a:r>
            <a:r>
              <a:rPr lang="pl-PL" sz="3500"/>
              <a:t> </a:t>
            </a:r>
            <a:r>
              <a:rPr lang="pl-PL" sz="3500"/>
              <a:t>that</a:t>
            </a:r>
            <a:r>
              <a:rPr lang="pl-PL" sz="3500"/>
              <a:t> </a:t>
            </a:r>
            <a:r>
              <a:rPr lang="pl-PL" sz="3500"/>
              <a:t>prepare</a:t>
            </a:r>
            <a:r>
              <a:rPr lang="pl-PL" sz="3500"/>
              <a:t> </a:t>
            </a:r>
            <a:r>
              <a:rPr lang="pl-PL" sz="3500"/>
              <a:t>tactile</a:t>
            </a:r>
            <a:r>
              <a:rPr lang="pl-PL" sz="3500"/>
              <a:t> </a:t>
            </a:r>
            <a:r>
              <a:rPr lang="pl-PL" sz="3500"/>
              <a:t>graphics</a:t>
            </a:r>
            <a:r>
              <a:rPr lang="pl-PL" sz="3500"/>
              <a:t> and </a:t>
            </a:r>
            <a:r>
              <a:rPr lang="pl-PL" sz="3500"/>
              <a:t>other</a:t>
            </a:r>
            <a:r>
              <a:rPr lang="pl-PL" sz="3500"/>
              <a:t> </a:t>
            </a:r>
            <a:r>
              <a:rPr lang="pl-PL" sz="3500"/>
              <a:t>adapted</a:t>
            </a:r>
            <a:r>
              <a:rPr lang="pl-PL" sz="3500"/>
              <a:t> materials </a:t>
            </a:r>
            <a:r>
              <a:rPr lang="pl-PL" sz="3500"/>
              <a:t>independently</a:t>
            </a:r>
            <a:r>
              <a:rPr lang="pl-PL" sz="3500"/>
              <a:t> (1)</a:t>
            </a:r>
            <a:endParaRPr/>
          </a:p>
        </p:txBody>
      </p:sp>
      <p:sp>
        <p:nvSpPr>
          <p:cNvPr id="243687983" name="Symbol zastępczy zawartości 2"/>
          <p:cNvSpPr>
            <a:spLocks noGrp="1"/>
          </p:cNvSpPr>
          <p:nvPr>
            <p:ph idx="1"/>
          </p:nvPr>
        </p:nvSpPr>
        <p:spPr bwMode="auto">
          <a:xfrm>
            <a:off x="441064" y="1478755"/>
            <a:ext cx="11585985" cy="4351338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  <a:spcBef>
                <a:spcPts val="1600"/>
              </a:spcBef>
              <a:defRPr/>
            </a:pPr>
            <a:r>
              <a:rPr lang="pl-PL" sz="1800"/>
              <a:t>The </a:t>
            </a:r>
            <a:r>
              <a:rPr lang="pl-PL" sz="1800"/>
              <a:t>Ministry</a:t>
            </a:r>
            <a:r>
              <a:rPr lang="pl-PL" sz="1800"/>
              <a:t> of </a:t>
            </a:r>
            <a:r>
              <a:rPr lang="pl-PL" sz="1800"/>
              <a:t>National</a:t>
            </a:r>
            <a:r>
              <a:rPr lang="pl-PL" sz="1800"/>
              <a:t> </a:t>
            </a:r>
            <a:r>
              <a:rPr lang="pl-PL" sz="1800"/>
              <a:t>Education</a:t>
            </a:r>
            <a:r>
              <a:rPr lang="pl-PL" sz="1800"/>
              <a:t> </a:t>
            </a:r>
            <a:r>
              <a:rPr lang="pl-PL" sz="1800"/>
              <a:t>commissions</a:t>
            </a:r>
            <a:r>
              <a:rPr lang="pl-PL" sz="1800"/>
              <a:t> the Centre for </a:t>
            </a:r>
            <a:r>
              <a:rPr lang="pl-PL" sz="1800"/>
              <a:t>Education</a:t>
            </a:r>
            <a:r>
              <a:rPr lang="pl-PL" sz="1800"/>
              <a:t> Development to </a:t>
            </a:r>
            <a:r>
              <a:rPr lang="pl-PL" sz="1800"/>
              <a:t>prepare</a:t>
            </a:r>
            <a:r>
              <a:rPr lang="pl-PL" sz="1800"/>
              <a:t> </a:t>
            </a:r>
            <a:r>
              <a:rPr lang="pl-PL" sz="1800"/>
              <a:t>school</a:t>
            </a:r>
            <a:r>
              <a:rPr lang="pl-PL" sz="1800"/>
              <a:t> </a:t>
            </a:r>
            <a:r>
              <a:rPr lang="pl-PL" sz="1800"/>
              <a:t>textbooks</a:t>
            </a:r>
            <a:r>
              <a:rPr lang="pl-PL" sz="1800"/>
              <a:t> in Braille and </a:t>
            </a:r>
            <a:r>
              <a:rPr lang="pl-PL" sz="1800"/>
              <a:t>large</a:t>
            </a:r>
            <a:r>
              <a:rPr lang="pl-PL" sz="1800"/>
              <a:t> </a:t>
            </a:r>
            <a:r>
              <a:rPr lang="pl-PL" sz="1800"/>
              <a:t>print</a:t>
            </a:r>
            <a:r>
              <a:rPr lang="pl-PL" sz="1800"/>
              <a:t>. The </a:t>
            </a:r>
            <a:r>
              <a:rPr lang="pl-PL" sz="1800"/>
              <a:t>textbooks</a:t>
            </a:r>
            <a:r>
              <a:rPr lang="pl-PL" sz="1800"/>
              <a:t> </a:t>
            </a:r>
            <a:r>
              <a:rPr lang="pl-PL" sz="1800"/>
              <a:t>also</a:t>
            </a:r>
            <a:r>
              <a:rPr lang="pl-PL" sz="1800"/>
              <a:t> </a:t>
            </a:r>
            <a:r>
              <a:rPr lang="pl-PL" sz="1800"/>
              <a:t>include</a:t>
            </a:r>
            <a:r>
              <a:rPr lang="pl-PL" sz="1800"/>
              <a:t> </a:t>
            </a:r>
            <a:r>
              <a:rPr lang="pl-PL" sz="1800"/>
              <a:t>tactile</a:t>
            </a:r>
            <a:r>
              <a:rPr lang="pl-PL" sz="1800"/>
              <a:t> </a:t>
            </a:r>
            <a:r>
              <a:rPr lang="pl-PL" sz="1800"/>
              <a:t>graphics</a:t>
            </a:r>
            <a:r>
              <a:rPr lang="pl-PL" sz="1800"/>
              <a:t>, </a:t>
            </a:r>
            <a:r>
              <a:rPr lang="pl-PL" sz="1800"/>
              <a:t>mainly</a:t>
            </a:r>
            <a:r>
              <a:rPr lang="pl-PL" sz="1800"/>
              <a:t> </a:t>
            </a:r>
            <a:r>
              <a:rPr lang="pl-PL" sz="1800"/>
              <a:t>produced</a:t>
            </a:r>
            <a:r>
              <a:rPr lang="pl-PL" sz="1800"/>
              <a:t> </a:t>
            </a:r>
            <a:r>
              <a:rPr lang="pl-PL" sz="1800"/>
              <a:t>using</a:t>
            </a:r>
            <a:r>
              <a:rPr lang="pl-PL" sz="1800"/>
              <a:t> </a:t>
            </a:r>
            <a:r>
              <a:rPr lang="pl-PL" sz="1800" b="1">
                <a:solidFill>
                  <a:schemeClr val="accent2"/>
                </a:solidFill>
              </a:rPr>
              <a:t>Tiger</a:t>
            </a:r>
            <a:r>
              <a:rPr lang="pl-PL" sz="1800" b="1">
                <a:solidFill>
                  <a:schemeClr val="accent2"/>
                </a:solidFill>
              </a:rPr>
              <a:t> </a:t>
            </a:r>
            <a:r>
              <a:rPr lang="pl-PL" sz="1800" b="1">
                <a:solidFill>
                  <a:schemeClr val="accent2"/>
                </a:solidFill>
              </a:rPr>
              <a:t>embossers</a:t>
            </a:r>
            <a:r>
              <a:rPr lang="pl-PL" sz="1800"/>
              <a:t>. For a </a:t>
            </a:r>
            <a:r>
              <a:rPr lang="pl-PL" sz="1800"/>
              <a:t>short</a:t>
            </a:r>
            <a:r>
              <a:rPr lang="pl-PL" sz="1800"/>
              <a:t> period, </a:t>
            </a:r>
            <a:r>
              <a:rPr lang="pl-PL" sz="1800"/>
              <a:t>some</a:t>
            </a:r>
            <a:r>
              <a:rPr lang="pl-PL" sz="1800"/>
              <a:t> </a:t>
            </a:r>
            <a:r>
              <a:rPr lang="pl-PL" sz="1800"/>
              <a:t>graphics</a:t>
            </a:r>
            <a:r>
              <a:rPr lang="pl-PL" sz="1800"/>
              <a:t> </a:t>
            </a:r>
            <a:r>
              <a:rPr lang="pl-PL" sz="1800"/>
              <a:t>were</a:t>
            </a:r>
            <a:r>
              <a:rPr lang="pl-PL" sz="1800"/>
              <a:t> </a:t>
            </a:r>
            <a:r>
              <a:rPr lang="pl-PL" sz="1800"/>
              <a:t>also</a:t>
            </a:r>
            <a:r>
              <a:rPr lang="pl-PL" sz="1800"/>
              <a:t> </a:t>
            </a:r>
            <a:r>
              <a:rPr lang="pl-PL" sz="1800"/>
              <a:t>produced</a:t>
            </a:r>
            <a:r>
              <a:rPr lang="pl-PL" sz="1800"/>
              <a:t> </a:t>
            </a:r>
            <a:r>
              <a:rPr lang="pl-PL" sz="1800"/>
              <a:t>using</a:t>
            </a:r>
            <a:r>
              <a:rPr lang="pl-PL" sz="1800"/>
              <a:t> </a:t>
            </a:r>
            <a:r>
              <a:rPr lang="pl-PL" sz="1800" b="1">
                <a:solidFill>
                  <a:schemeClr val="accent2"/>
                </a:solidFill>
              </a:rPr>
              <a:t>termogprahy</a:t>
            </a:r>
            <a:r>
              <a:rPr lang="pl-PL" sz="1800"/>
              <a:t> </a:t>
            </a:r>
            <a:r>
              <a:rPr lang="pl-PL" sz="1800">
                <a:highlight>
                  <a:srgbClr val="FFFF00"/>
                </a:highlight>
              </a:rPr>
              <a:t>non-</a:t>
            </a:r>
            <a:r>
              <a:rPr lang="pl-PL" sz="1800">
                <a:highlight>
                  <a:srgbClr val="FFFF00"/>
                </a:highlight>
              </a:rPr>
              <a:t>commercial</a:t>
            </a:r>
            <a:r>
              <a:rPr lang="pl-PL" sz="1800">
                <a:highlight>
                  <a:srgbClr val="FFFF00"/>
                </a:highlight>
              </a:rPr>
              <a:t>, for </a:t>
            </a:r>
            <a:r>
              <a:rPr lang="pl-PL" sz="1800">
                <a:highlight>
                  <a:srgbClr val="FFFF00"/>
                </a:highlight>
              </a:rPr>
              <a:t>educational</a:t>
            </a:r>
            <a:r>
              <a:rPr lang="pl-PL" sz="1800">
                <a:highlight>
                  <a:srgbClr val="FFFF00"/>
                </a:highlight>
              </a:rPr>
              <a:t> </a:t>
            </a:r>
            <a:r>
              <a:rPr lang="pl-PL" sz="1800">
                <a:highlight>
                  <a:srgbClr val="FFFF00"/>
                </a:highlight>
              </a:rPr>
              <a:t>purposes</a:t>
            </a:r>
            <a:endParaRPr lang="pl-PL" sz="1800">
              <a:highlight>
                <a:srgbClr val="FFFF00"/>
              </a:highlight>
            </a:endParaRPr>
          </a:p>
          <a:p>
            <a:pPr>
              <a:lnSpc>
                <a:spcPct val="160000"/>
              </a:lnSpc>
              <a:spcBef>
                <a:spcPts val="1600"/>
              </a:spcBef>
              <a:defRPr/>
            </a:pPr>
            <a:r>
              <a:rPr lang="pl-PL" sz="1800"/>
              <a:t>The </a:t>
            </a:r>
            <a:r>
              <a:rPr lang="pl-PL" sz="1800"/>
              <a:t>Polish</a:t>
            </a:r>
            <a:r>
              <a:rPr lang="pl-PL" sz="1800"/>
              <a:t> </a:t>
            </a:r>
            <a:r>
              <a:rPr lang="pl-PL" sz="1800"/>
              <a:t>Association</a:t>
            </a:r>
            <a:r>
              <a:rPr lang="pl-PL" sz="1800"/>
              <a:t> of the Blind </a:t>
            </a:r>
            <a:r>
              <a:rPr lang="pl-PL" sz="1800"/>
              <a:t>has</a:t>
            </a:r>
            <a:r>
              <a:rPr lang="pl-PL" sz="1800"/>
              <a:t> a </a:t>
            </a:r>
            <a:r>
              <a:rPr lang="pl-PL" sz="1800"/>
              <a:t>collection</a:t>
            </a:r>
            <a:r>
              <a:rPr lang="pl-PL" sz="1800"/>
              <a:t> of </a:t>
            </a:r>
            <a:r>
              <a:rPr lang="pl-PL" sz="1800"/>
              <a:t>more</a:t>
            </a:r>
            <a:r>
              <a:rPr lang="pl-PL" sz="1800"/>
              <a:t> </a:t>
            </a:r>
            <a:r>
              <a:rPr lang="pl-PL" sz="1800"/>
              <a:t>than</a:t>
            </a:r>
            <a:r>
              <a:rPr lang="pl-PL" sz="1800"/>
              <a:t> 300 </a:t>
            </a:r>
            <a:r>
              <a:rPr lang="pl-PL" sz="1800"/>
              <a:t>educational</a:t>
            </a:r>
            <a:r>
              <a:rPr lang="pl-PL" sz="1800"/>
              <a:t> </a:t>
            </a:r>
            <a:r>
              <a:rPr lang="pl-PL" sz="1800"/>
              <a:t>tactile</a:t>
            </a:r>
            <a:r>
              <a:rPr lang="pl-PL" sz="1800"/>
              <a:t> </a:t>
            </a:r>
            <a:r>
              <a:rPr lang="pl-PL" sz="1800"/>
              <a:t>graphics</a:t>
            </a:r>
            <a:r>
              <a:rPr lang="pl-PL" sz="1800"/>
              <a:t>, </a:t>
            </a:r>
            <a:r>
              <a:rPr lang="pl-PL" sz="1800"/>
              <a:t>which</a:t>
            </a:r>
            <a:r>
              <a:rPr lang="pl-PL" sz="1800"/>
              <a:t> </a:t>
            </a:r>
            <a:r>
              <a:rPr lang="pl-PL" sz="1800"/>
              <a:t>can</a:t>
            </a:r>
            <a:r>
              <a:rPr lang="pl-PL" sz="1800"/>
              <a:t> be </a:t>
            </a:r>
            <a:r>
              <a:rPr lang="pl-PL" sz="1800"/>
              <a:t>printed</a:t>
            </a:r>
            <a:r>
              <a:rPr lang="pl-PL" sz="1800"/>
              <a:t> </a:t>
            </a:r>
            <a:r>
              <a:rPr lang="pl-PL" sz="1800"/>
              <a:t>using</a:t>
            </a:r>
            <a:r>
              <a:rPr lang="pl-PL" sz="1800"/>
              <a:t> a </a:t>
            </a:r>
            <a:r>
              <a:rPr lang="pl-PL" sz="1800" b="1">
                <a:solidFill>
                  <a:schemeClr val="accent2"/>
                </a:solidFill>
              </a:rPr>
              <a:t>Tiger</a:t>
            </a:r>
            <a:r>
              <a:rPr lang="pl-PL" sz="1800" b="1">
                <a:solidFill>
                  <a:schemeClr val="accent2"/>
                </a:solidFill>
              </a:rPr>
              <a:t> </a:t>
            </a:r>
            <a:r>
              <a:rPr lang="pl-PL" sz="1800" b="1">
                <a:solidFill>
                  <a:schemeClr val="accent2"/>
                </a:solidFill>
              </a:rPr>
              <a:t>embosser</a:t>
            </a:r>
            <a:r>
              <a:rPr lang="pl-PL" sz="1800" b="1">
                <a:solidFill>
                  <a:schemeClr val="accent2"/>
                </a:solidFill>
              </a:rPr>
              <a:t> </a:t>
            </a:r>
            <a:r>
              <a:rPr lang="pl-PL" sz="1800"/>
              <a:t>or</a:t>
            </a:r>
            <a:r>
              <a:rPr lang="pl-PL" sz="1800"/>
              <a:t> on </a:t>
            </a:r>
            <a:r>
              <a:rPr lang="pl-PL" sz="1800" b="1">
                <a:solidFill>
                  <a:schemeClr val="accent2"/>
                </a:solidFill>
              </a:rPr>
              <a:t>swell</a:t>
            </a:r>
            <a:r>
              <a:rPr lang="pl-PL" sz="1800" b="1">
                <a:solidFill>
                  <a:schemeClr val="accent2"/>
                </a:solidFill>
              </a:rPr>
              <a:t> </a:t>
            </a:r>
            <a:r>
              <a:rPr lang="pl-PL" sz="1800" b="1">
                <a:solidFill>
                  <a:schemeClr val="accent2"/>
                </a:solidFill>
              </a:rPr>
              <a:t>paper</a:t>
            </a:r>
            <a:r>
              <a:rPr lang="pl-PL" sz="1800" b="1">
                <a:solidFill>
                  <a:schemeClr val="accent2"/>
                </a:solidFill>
              </a:rPr>
              <a:t> </a:t>
            </a:r>
            <a:r>
              <a:rPr lang="pl-PL" sz="1800">
                <a:highlight>
                  <a:srgbClr val="FFFF00"/>
                </a:highlight>
              </a:rPr>
              <a:t>commercial</a:t>
            </a:r>
            <a:endParaRPr lang="pl-PL" sz="1800"/>
          </a:p>
          <a:p>
            <a:pPr>
              <a:lnSpc>
                <a:spcPct val="160000"/>
              </a:lnSpc>
              <a:spcBef>
                <a:spcPts val="1600"/>
              </a:spcBef>
              <a:defRPr/>
            </a:pPr>
            <a:r>
              <a:rPr lang="pl-PL" sz="1800"/>
              <a:t>University </a:t>
            </a:r>
            <a:r>
              <a:rPr lang="pl-PL" sz="1800"/>
              <a:t>centres</a:t>
            </a:r>
            <a:r>
              <a:rPr lang="pl-PL" sz="1800"/>
              <a:t>, for </a:t>
            </a:r>
            <a:r>
              <a:rPr lang="pl-PL" sz="1800"/>
              <a:t>example</a:t>
            </a:r>
            <a:r>
              <a:rPr lang="pl-PL" sz="1800"/>
              <a:t> the Centre for the Adaptation of </a:t>
            </a:r>
            <a:r>
              <a:rPr lang="pl-PL" sz="1800"/>
              <a:t>Educational</a:t>
            </a:r>
            <a:r>
              <a:rPr lang="pl-PL" sz="1800"/>
              <a:t> Materials </a:t>
            </a:r>
            <a:r>
              <a:rPr lang="pl-PL" sz="1800"/>
              <a:t>at</a:t>
            </a:r>
            <a:r>
              <a:rPr lang="pl-PL" sz="1800"/>
              <a:t> the University of </a:t>
            </a:r>
            <a:r>
              <a:rPr lang="pl-PL" sz="1800"/>
              <a:t>Warsaw</a:t>
            </a:r>
            <a:r>
              <a:rPr lang="pl-PL" sz="1800"/>
              <a:t> , John Paul II </a:t>
            </a:r>
            <a:r>
              <a:rPr lang="pl-PL" sz="1800"/>
              <a:t>Catholic</a:t>
            </a:r>
            <a:r>
              <a:rPr lang="pl-PL" sz="1800"/>
              <a:t> University of Lublin by the Centre for the </a:t>
            </a:r>
            <a:r>
              <a:rPr lang="pl-PL" sz="1800"/>
              <a:t>Activation</a:t>
            </a:r>
            <a:r>
              <a:rPr lang="pl-PL" sz="1800"/>
              <a:t> of </a:t>
            </a:r>
            <a:r>
              <a:rPr lang="pl-PL" sz="1800"/>
              <a:t>Persons</a:t>
            </a:r>
            <a:r>
              <a:rPr lang="pl-PL" sz="1800"/>
              <a:t> with </a:t>
            </a:r>
            <a:r>
              <a:rPr lang="pl-PL" sz="1800"/>
              <a:t>Disabilities</a:t>
            </a:r>
            <a:r>
              <a:rPr lang="pl-PL" sz="1800"/>
              <a:t>, </a:t>
            </a:r>
            <a:r>
              <a:rPr lang="pl-PL" sz="1800"/>
              <a:t>including</a:t>
            </a:r>
            <a:r>
              <a:rPr lang="pl-PL" sz="1800"/>
              <a:t> </a:t>
            </a:r>
            <a:r>
              <a:rPr lang="pl-PL" sz="1800"/>
              <a:t>its</a:t>
            </a:r>
            <a:r>
              <a:rPr lang="pl-PL" sz="1800"/>
              <a:t> </a:t>
            </a:r>
            <a:r>
              <a:rPr lang="pl-PL" sz="1800"/>
              <a:t>Section</a:t>
            </a:r>
            <a:r>
              <a:rPr lang="pl-PL" sz="1800"/>
              <a:t> for the Adaptation of </a:t>
            </a:r>
            <a:r>
              <a:rPr lang="pl-PL" sz="1800"/>
              <a:t>Educational</a:t>
            </a:r>
            <a:r>
              <a:rPr lang="pl-PL" sz="1800"/>
              <a:t> Materials for Blind </a:t>
            </a:r>
            <a:r>
              <a:rPr lang="pl-PL" sz="1800"/>
              <a:t>Students</a:t>
            </a:r>
            <a:r>
              <a:rPr lang="pl-PL" sz="1800"/>
              <a:t>: </a:t>
            </a:r>
            <a:r>
              <a:rPr lang="pl-PL" sz="1800"/>
              <a:t>develops</a:t>
            </a:r>
            <a:r>
              <a:rPr lang="pl-PL" sz="1800"/>
              <a:t> </a:t>
            </a:r>
            <a:r>
              <a:rPr lang="pl-PL" sz="1800"/>
              <a:t>adapted</a:t>
            </a:r>
            <a:r>
              <a:rPr lang="pl-PL" sz="1800"/>
              <a:t> </a:t>
            </a:r>
            <a:r>
              <a:rPr lang="pl-PL" sz="1800"/>
              <a:t>teaching</a:t>
            </a:r>
            <a:r>
              <a:rPr lang="pl-PL" sz="1800"/>
              <a:t> materials and </a:t>
            </a:r>
            <a:r>
              <a:rPr lang="pl-PL" sz="1800"/>
              <a:t>makes</a:t>
            </a:r>
            <a:r>
              <a:rPr lang="pl-PL" sz="1800"/>
              <a:t> </a:t>
            </a:r>
            <a:r>
              <a:rPr lang="pl-PL" sz="1800"/>
              <a:t>extensive</a:t>
            </a:r>
            <a:r>
              <a:rPr lang="pl-PL" sz="1800"/>
              <a:t> </a:t>
            </a:r>
            <a:r>
              <a:rPr lang="pl-PL" sz="1800"/>
              <a:t>use</a:t>
            </a:r>
            <a:r>
              <a:rPr lang="pl-PL" sz="1800"/>
              <a:t> of </a:t>
            </a:r>
            <a:r>
              <a:rPr lang="pl-PL" sz="1800" b="1">
                <a:solidFill>
                  <a:schemeClr val="accent2"/>
                </a:solidFill>
              </a:rPr>
              <a:t>3D printing and UV printing </a:t>
            </a:r>
            <a:r>
              <a:rPr lang="pl-PL" sz="1800">
                <a:highlight>
                  <a:srgbClr val="FFFF00"/>
                </a:highlight>
              </a:rPr>
              <a:t>non-</a:t>
            </a:r>
            <a:r>
              <a:rPr lang="pl-PL" sz="1800">
                <a:highlight>
                  <a:srgbClr val="FFFF00"/>
                </a:highlight>
              </a:rPr>
              <a:t>commercial</a:t>
            </a:r>
            <a:r>
              <a:rPr lang="pl-PL" sz="1800">
                <a:highlight>
                  <a:srgbClr val="FFFF00"/>
                </a:highlight>
              </a:rPr>
              <a:t> for </a:t>
            </a:r>
            <a:r>
              <a:rPr lang="pl-PL" sz="1800">
                <a:highlight>
                  <a:srgbClr val="FFFF00"/>
                </a:highlight>
              </a:rPr>
              <a:t>their</a:t>
            </a:r>
            <a:r>
              <a:rPr lang="pl-PL" sz="1800">
                <a:highlight>
                  <a:srgbClr val="FFFF00"/>
                </a:highlight>
              </a:rPr>
              <a:t> </a:t>
            </a:r>
            <a:r>
              <a:rPr lang="pl-PL" sz="1800">
                <a:highlight>
                  <a:srgbClr val="FFFF00"/>
                </a:highlight>
              </a:rPr>
              <a:t>own</a:t>
            </a:r>
            <a:r>
              <a:rPr lang="pl-PL" sz="1800">
                <a:highlight>
                  <a:srgbClr val="FFFF00"/>
                </a:highlight>
              </a:rPr>
              <a:t> </a:t>
            </a:r>
            <a:r>
              <a:rPr lang="pl-PL" sz="1800">
                <a:highlight>
                  <a:srgbClr val="FFFF00"/>
                </a:highlight>
              </a:rPr>
              <a:t>students</a:t>
            </a:r>
            <a:r>
              <a:rPr lang="pl-PL" sz="1800">
                <a:highlight>
                  <a:srgbClr val="FFFF00"/>
                </a:highlight>
              </a:rPr>
              <a:t>, but </a:t>
            </a:r>
            <a:r>
              <a:rPr lang="pl-PL" sz="1800">
                <a:highlight>
                  <a:srgbClr val="FFFF00"/>
                </a:highlight>
              </a:rPr>
              <a:t>commercial</a:t>
            </a:r>
            <a:r>
              <a:rPr lang="pl-PL" sz="1800">
                <a:highlight>
                  <a:srgbClr val="FFFF00"/>
                </a:highlight>
              </a:rPr>
              <a:t> services </a:t>
            </a:r>
            <a:r>
              <a:rPr lang="pl-PL" sz="1800">
                <a:highlight>
                  <a:srgbClr val="FFFF00"/>
                </a:highlight>
              </a:rPr>
              <a:t>are</a:t>
            </a:r>
            <a:r>
              <a:rPr lang="pl-PL" sz="1800">
                <a:highlight>
                  <a:srgbClr val="FFFF00"/>
                </a:highlight>
              </a:rPr>
              <a:t> </a:t>
            </a:r>
            <a:r>
              <a:rPr lang="pl-PL" sz="1800">
                <a:highlight>
                  <a:srgbClr val="FFFF00"/>
                </a:highlight>
              </a:rPr>
              <a:t>also</a:t>
            </a:r>
            <a:r>
              <a:rPr lang="pl-PL" sz="1800">
                <a:highlight>
                  <a:srgbClr val="FFFF00"/>
                </a:highlight>
              </a:rPr>
              <a:t> </a:t>
            </a:r>
            <a:r>
              <a:rPr lang="pl-PL" sz="1800">
                <a:highlight>
                  <a:srgbClr val="FFFF00"/>
                </a:highlight>
              </a:rPr>
              <a:t>provided</a:t>
            </a:r>
            <a:endParaRPr lang="pl-PL" sz="1800">
              <a:highlight>
                <a:srgbClr val="FFFF00"/>
              </a:highligh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8919836" name="Tytuł 1"/>
          <p:cNvSpPr>
            <a:spLocks noGrp="1"/>
          </p:cNvSpPr>
          <p:nvPr>
            <p:ph type="title"/>
          </p:nvPr>
        </p:nvSpPr>
        <p:spPr bwMode="auto">
          <a:xfrm>
            <a:off x="876692" y="529000"/>
            <a:ext cx="8396399" cy="1006634"/>
          </a:xfrm>
        </p:spPr>
        <p:txBody>
          <a:bodyPr anchor="b">
            <a:normAutofit/>
          </a:bodyPr>
          <a:lstStyle/>
          <a:p>
            <a:pPr>
              <a:defRPr/>
            </a:pPr>
            <a:r>
              <a:rPr lang="pl-PL" sz="2700"/>
              <a:t>There</a:t>
            </a:r>
            <a:r>
              <a:rPr lang="pl-PL" sz="2700"/>
              <a:t> </a:t>
            </a:r>
            <a:r>
              <a:rPr lang="pl-PL" sz="2700"/>
              <a:t>are</a:t>
            </a:r>
            <a:r>
              <a:rPr lang="pl-PL" sz="2700"/>
              <a:t> </a:t>
            </a:r>
            <a:r>
              <a:rPr lang="pl-PL" sz="2700"/>
              <a:t>several</a:t>
            </a:r>
            <a:r>
              <a:rPr lang="pl-PL" sz="2700"/>
              <a:t> </a:t>
            </a:r>
            <a:r>
              <a:rPr lang="pl-PL" sz="2700"/>
              <a:t>centres</a:t>
            </a:r>
            <a:r>
              <a:rPr lang="pl-PL" sz="2700"/>
              <a:t> </a:t>
            </a:r>
            <a:r>
              <a:rPr lang="pl-PL" sz="2700"/>
              <a:t>that</a:t>
            </a:r>
            <a:r>
              <a:rPr lang="pl-PL" sz="2700"/>
              <a:t> </a:t>
            </a:r>
            <a:r>
              <a:rPr lang="pl-PL" sz="2700"/>
              <a:t>prepare</a:t>
            </a:r>
            <a:r>
              <a:rPr lang="pl-PL" sz="2700"/>
              <a:t> </a:t>
            </a:r>
            <a:r>
              <a:rPr lang="pl-PL" sz="2700"/>
              <a:t>tactile</a:t>
            </a:r>
            <a:r>
              <a:rPr lang="pl-PL" sz="2700"/>
              <a:t> </a:t>
            </a:r>
            <a:r>
              <a:rPr lang="pl-PL" sz="2700"/>
              <a:t>graphics</a:t>
            </a:r>
            <a:r>
              <a:rPr lang="pl-PL" sz="2700"/>
              <a:t> and </a:t>
            </a:r>
            <a:r>
              <a:rPr lang="pl-PL" sz="2700"/>
              <a:t>other</a:t>
            </a:r>
            <a:r>
              <a:rPr lang="pl-PL" sz="2700"/>
              <a:t> </a:t>
            </a:r>
            <a:r>
              <a:rPr lang="pl-PL" sz="2700"/>
              <a:t>adapted</a:t>
            </a:r>
            <a:r>
              <a:rPr lang="pl-PL" sz="2700"/>
              <a:t> materials </a:t>
            </a:r>
            <a:r>
              <a:rPr lang="pl-PL" sz="2700"/>
              <a:t>independently</a:t>
            </a:r>
            <a:r>
              <a:rPr lang="pl-PL" sz="2700"/>
              <a:t> (2)</a:t>
            </a:r>
            <a:endParaRPr/>
          </a:p>
        </p:txBody>
      </p:sp>
      <p:sp>
        <p:nvSpPr>
          <p:cNvPr id="1907444784" name="Symbol zastępczy zawartości 2"/>
          <p:cNvSpPr>
            <a:spLocks noGrp="1"/>
          </p:cNvSpPr>
          <p:nvPr>
            <p:ph idx="1"/>
          </p:nvPr>
        </p:nvSpPr>
        <p:spPr bwMode="auto">
          <a:xfrm>
            <a:off x="876692" y="1974078"/>
            <a:ext cx="5568922" cy="3881392"/>
          </a:xfrm>
        </p:spPr>
        <p:txBody>
          <a:bodyPr anchor="t">
            <a:normAutofit/>
          </a:bodyPr>
          <a:lstStyle/>
          <a:p>
            <a:pPr>
              <a:spcBef>
                <a:spcPts val="1600"/>
              </a:spcBef>
              <a:defRPr/>
            </a:pPr>
            <a:r>
              <a:rPr lang="pl-PL" sz="2000"/>
              <a:t>The Tyflomapy portal </a:t>
            </a:r>
            <a:r>
              <a:rPr lang="pl-PL" sz="2000">
                <a:highlight>
                  <a:srgbClr val="FFFF00"/>
                </a:highlight>
              </a:rPr>
              <a:t>non-</a:t>
            </a:r>
            <a:r>
              <a:rPr lang="pl-PL" sz="2000">
                <a:highlight>
                  <a:srgbClr val="FFFF00"/>
                </a:highlight>
              </a:rPr>
              <a:t>commercial</a:t>
            </a:r>
            <a:r>
              <a:rPr lang="pl-PL" sz="2000">
                <a:highlight>
                  <a:srgbClr val="FFFF00"/>
                </a:highlight>
              </a:rPr>
              <a:t> </a:t>
            </a:r>
            <a:r>
              <a:rPr lang="pl-PL" sz="2000">
                <a:highlight>
                  <a:srgbClr val="FFFF00"/>
                </a:highlight>
              </a:rPr>
              <a:t>access</a:t>
            </a:r>
            <a:r>
              <a:rPr lang="pl-PL" sz="2000">
                <a:highlight>
                  <a:srgbClr val="FFFF00"/>
                </a:highlight>
              </a:rPr>
              <a:t> to </a:t>
            </a:r>
            <a:r>
              <a:rPr lang="pl-PL" sz="2000">
                <a:highlight>
                  <a:srgbClr val="FFFF00"/>
                </a:highlight>
              </a:rPr>
              <a:t>database</a:t>
            </a:r>
            <a:endParaRPr lang="pl-PL" sz="2000"/>
          </a:p>
          <a:p>
            <a:pPr marL="0" indent="0">
              <a:spcBef>
                <a:spcPts val="1600"/>
              </a:spcBef>
              <a:buNone/>
              <a:defRPr/>
            </a:pPr>
            <a:r>
              <a:rPr lang="pl-PL" sz="2000" u="sng">
                <a:hlinkClick r:id="rId3" tooltip=""/>
              </a:rPr>
              <a:t>https://tyflomapy.pl/Kilka_slow.html</a:t>
            </a:r>
            <a:endParaRPr lang="pl-PL" sz="2000"/>
          </a:p>
          <a:p>
            <a:pPr>
              <a:spcBef>
                <a:spcPts val="1600"/>
              </a:spcBef>
              <a:defRPr/>
            </a:pPr>
            <a:r>
              <a:rPr lang="pl-PL" sz="2000"/>
              <a:t>Non-</a:t>
            </a:r>
            <a:r>
              <a:rPr lang="pl-PL" sz="2000"/>
              <a:t>governmental</a:t>
            </a:r>
            <a:r>
              <a:rPr lang="pl-PL" sz="2000"/>
              <a:t> </a:t>
            </a:r>
            <a:r>
              <a:rPr lang="pl-PL" sz="2000"/>
              <a:t>organisations</a:t>
            </a:r>
            <a:r>
              <a:rPr lang="pl-PL" sz="2000"/>
              <a:t>, for </a:t>
            </a:r>
            <a:r>
              <a:rPr lang="pl-PL" sz="2000"/>
              <a:t>example</a:t>
            </a:r>
            <a:r>
              <a:rPr lang="pl-PL" sz="2000"/>
              <a:t> Prowadnica </a:t>
            </a:r>
            <a:r>
              <a:rPr lang="pl-PL" sz="2000">
                <a:highlight>
                  <a:srgbClr val="FFFF00"/>
                </a:highlight>
              </a:rPr>
              <a:t>commercial</a:t>
            </a:r>
            <a:endParaRPr lang="pl-PL" sz="2000"/>
          </a:p>
          <a:p>
            <a:pPr>
              <a:spcBef>
                <a:spcPts val="1600"/>
              </a:spcBef>
              <a:defRPr/>
            </a:pPr>
            <a:r>
              <a:rPr lang="pl-PL" sz="2000"/>
              <a:t>On-</a:t>
            </a:r>
            <a:r>
              <a:rPr lang="pl-PL" sz="2000"/>
              <a:t>demand</a:t>
            </a:r>
            <a:r>
              <a:rPr lang="pl-PL" sz="2000"/>
              <a:t> </a:t>
            </a:r>
            <a:r>
              <a:rPr lang="pl-PL" sz="2000"/>
              <a:t>production</a:t>
            </a:r>
            <a:r>
              <a:rPr lang="pl-PL" sz="2000"/>
              <a:t> by </a:t>
            </a:r>
            <a:r>
              <a:rPr lang="pl-PL" sz="2000"/>
              <a:t>private</a:t>
            </a:r>
            <a:r>
              <a:rPr lang="pl-PL" sz="2000"/>
              <a:t> </a:t>
            </a:r>
            <a:r>
              <a:rPr lang="pl-PL" sz="2000"/>
              <a:t>companies</a:t>
            </a:r>
            <a:r>
              <a:rPr lang="pl-PL" sz="2000"/>
              <a:t> – </a:t>
            </a:r>
            <a:r>
              <a:rPr lang="pl-PL" sz="2000"/>
              <a:t>several</a:t>
            </a:r>
            <a:r>
              <a:rPr lang="pl-PL" sz="2000"/>
              <a:t> </a:t>
            </a:r>
            <a:r>
              <a:rPr lang="pl-PL" sz="2000"/>
              <a:t>companies</a:t>
            </a:r>
            <a:r>
              <a:rPr lang="pl-PL" sz="2000"/>
              <a:t> </a:t>
            </a:r>
            <a:r>
              <a:rPr lang="pl-PL" sz="2000"/>
              <a:t>have</a:t>
            </a:r>
            <a:r>
              <a:rPr lang="pl-PL" sz="2000"/>
              <a:t> </a:t>
            </a:r>
            <a:r>
              <a:rPr lang="pl-PL" sz="2000"/>
              <a:t>more</a:t>
            </a:r>
            <a:r>
              <a:rPr lang="pl-PL" sz="2000"/>
              <a:t> </a:t>
            </a:r>
            <a:r>
              <a:rPr lang="pl-PL" sz="2000"/>
              <a:t>than</a:t>
            </a:r>
            <a:r>
              <a:rPr lang="pl-PL" sz="2000"/>
              <a:t> ten </a:t>
            </a:r>
            <a:r>
              <a:rPr lang="pl-PL" sz="2000"/>
              <a:t>years</a:t>
            </a:r>
            <a:r>
              <a:rPr lang="pl-PL" sz="2000"/>
              <a:t> of </a:t>
            </a:r>
            <a:r>
              <a:rPr lang="pl-PL" sz="2000"/>
              <a:t>experience</a:t>
            </a:r>
            <a:r>
              <a:rPr lang="pl-PL" sz="2000"/>
              <a:t>, and </a:t>
            </a:r>
            <a:r>
              <a:rPr lang="pl-PL" sz="2000"/>
              <a:t>since</a:t>
            </a:r>
            <a:r>
              <a:rPr lang="pl-PL" sz="2000"/>
              <a:t> 2019 the </a:t>
            </a:r>
            <a:r>
              <a:rPr lang="pl-PL" sz="2000"/>
              <a:t>number</a:t>
            </a:r>
            <a:r>
              <a:rPr lang="pl-PL" sz="2000"/>
              <a:t> of </a:t>
            </a:r>
            <a:r>
              <a:rPr lang="pl-PL" sz="2000"/>
              <a:t>providers</a:t>
            </a:r>
            <a:r>
              <a:rPr lang="pl-PL" sz="2000"/>
              <a:t> </a:t>
            </a:r>
            <a:r>
              <a:rPr lang="pl-PL" sz="2000"/>
              <a:t>has</a:t>
            </a:r>
            <a:r>
              <a:rPr lang="pl-PL" sz="2000"/>
              <a:t> </a:t>
            </a:r>
            <a:r>
              <a:rPr lang="pl-PL" sz="2000"/>
              <a:t>increased</a:t>
            </a:r>
            <a:r>
              <a:rPr lang="pl-PL" sz="2000"/>
              <a:t> </a:t>
            </a:r>
            <a:r>
              <a:rPr lang="pl-PL" sz="2000"/>
              <a:t>considerably</a:t>
            </a:r>
            <a:r>
              <a:rPr lang="pl-PL" sz="2000"/>
              <a:t> (</a:t>
            </a:r>
            <a:r>
              <a:rPr lang="pl-PL" sz="2000"/>
              <a:t>new</a:t>
            </a:r>
            <a:r>
              <a:rPr lang="pl-PL" sz="2000"/>
              <a:t> law – </a:t>
            </a:r>
            <a:r>
              <a:rPr lang="pl-PL" sz="2000"/>
              <a:t>Polish</a:t>
            </a:r>
            <a:r>
              <a:rPr lang="pl-PL" sz="2000"/>
              <a:t> </a:t>
            </a:r>
            <a:r>
              <a:rPr lang="pl-PL" sz="2000"/>
              <a:t>Accesibility</a:t>
            </a:r>
            <a:r>
              <a:rPr lang="pl-PL" sz="2000"/>
              <a:t> </a:t>
            </a:r>
            <a:r>
              <a:rPr lang="pl-PL" sz="2000"/>
              <a:t>Acts</a:t>
            </a:r>
            <a:r>
              <a:rPr lang="pl-PL" sz="2000"/>
              <a:t>) </a:t>
            </a:r>
            <a:r>
              <a:rPr lang="pl-PL" sz="2000">
                <a:highlight>
                  <a:srgbClr val="FFFF00"/>
                </a:highlight>
              </a:rPr>
              <a:t>commercial</a:t>
            </a:r>
            <a:endParaRPr lang="pl-PL" sz="2000"/>
          </a:p>
        </p:txBody>
      </p:sp>
      <p:pic>
        <p:nvPicPr>
          <p:cNvPr id="953416761" name="Obraz 4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6788368" y="1974078"/>
            <a:ext cx="4969448" cy="3689814"/>
          </a:xfrm>
          <a:prstGeom prst="rect">
            <a:avLst/>
          </a:prstGeom>
        </p:spPr>
      </p:pic>
      <p:grpSp>
        <p:nvGrpSpPr>
          <p:cNvPr id="1738176244" name="Group 9"/>
          <p:cNvGrpSpPr>
            <a:grpSpLocks noChangeAspect="1" noGrp="1" noMove="1" noResize="1" noRot="1" noUngrp="1"/>
          </p:cNvGrpSpPr>
          <p:nvPr/>
        </p:nvGrpSpPr>
        <p:grpSpPr bwMode="auto">
          <a:xfrm>
            <a:off x="-5025" y="6737717"/>
            <a:ext cx="12207200" cy="123363"/>
            <a:chOff x="-5025" y="6737717"/>
            <a:chExt cx="12207200" cy="123363"/>
          </a:xfrm>
        </p:grpSpPr>
        <p:sp>
          <p:nvSpPr>
            <p:cNvPr id="11" name="Rectangle 10"/>
            <p:cNvSpPr/>
            <p:nvPr/>
          </p:nvSpPr>
          <p:spPr bwMode="auto"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Rectangle 11"/>
            <p:cNvSpPr/>
            <p:nvPr/>
          </p:nvSpPr>
          <p:spPr bwMode="auto">
            <a:xfrm rot="16199999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1850031758" name="Rectangl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-423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65281742" name="Tytuł 1"/>
          <p:cNvSpPr>
            <a:spLocks noGrp="1"/>
          </p:cNvSpPr>
          <p:nvPr>
            <p:ph type="title"/>
          </p:nvPr>
        </p:nvSpPr>
        <p:spPr bwMode="auto">
          <a:xfrm>
            <a:off x="340243" y="502400"/>
            <a:ext cx="3934046" cy="181806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l-PL" sz="2400"/>
              <a:t>There</a:t>
            </a:r>
            <a:r>
              <a:rPr lang="pl-PL" sz="2400"/>
              <a:t> </a:t>
            </a:r>
            <a:r>
              <a:rPr lang="pl-PL" sz="2400"/>
              <a:t>are</a:t>
            </a:r>
            <a:r>
              <a:rPr lang="pl-PL" sz="2400"/>
              <a:t> </a:t>
            </a:r>
            <a:r>
              <a:rPr lang="pl-PL" sz="2400"/>
              <a:t>several</a:t>
            </a:r>
            <a:r>
              <a:rPr lang="pl-PL" sz="2400"/>
              <a:t> </a:t>
            </a:r>
            <a:r>
              <a:rPr lang="pl-PL" sz="2400"/>
              <a:t>centres</a:t>
            </a:r>
            <a:r>
              <a:rPr lang="pl-PL" sz="2400"/>
              <a:t> </a:t>
            </a:r>
            <a:r>
              <a:rPr lang="pl-PL" sz="2400"/>
              <a:t>that</a:t>
            </a:r>
            <a:r>
              <a:rPr lang="pl-PL" sz="2400"/>
              <a:t> </a:t>
            </a:r>
            <a:r>
              <a:rPr lang="pl-PL" sz="2400"/>
              <a:t>prepare</a:t>
            </a:r>
            <a:r>
              <a:rPr lang="pl-PL" sz="2400"/>
              <a:t> </a:t>
            </a:r>
            <a:r>
              <a:rPr lang="pl-PL" sz="2400"/>
              <a:t>tactile</a:t>
            </a:r>
            <a:r>
              <a:rPr lang="pl-PL" sz="2400"/>
              <a:t> </a:t>
            </a:r>
            <a:r>
              <a:rPr lang="pl-PL" sz="2400"/>
              <a:t>graphics</a:t>
            </a:r>
            <a:r>
              <a:rPr lang="pl-PL" sz="2400"/>
              <a:t> and </a:t>
            </a:r>
            <a:r>
              <a:rPr lang="pl-PL" sz="2400"/>
              <a:t>other</a:t>
            </a:r>
            <a:r>
              <a:rPr lang="pl-PL" sz="2400"/>
              <a:t> </a:t>
            </a:r>
            <a:r>
              <a:rPr lang="pl-PL" sz="2400"/>
              <a:t>adapted</a:t>
            </a:r>
            <a:r>
              <a:rPr lang="pl-PL" sz="2400"/>
              <a:t> materials </a:t>
            </a:r>
            <a:r>
              <a:rPr lang="pl-PL" sz="2400"/>
              <a:t>independently</a:t>
            </a:r>
            <a:r>
              <a:rPr lang="pl-PL" sz="2400"/>
              <a:t> (3)</a:t>
            </a:r>
            <a:endParaRPr/>
          </a:p>
        </p:txBody>
      </p:sp>
      <p:pic>
        <p:nvPicPr>
          <p:cNvPr id="348201569" name="Obraz 4"/>
          <p:cNvPicPr>
            <a:picLocks noChangeAspect="1"/>
          </p:cNvPicPr>
          <p:nvPr/>
        </p:nvPicPr>
        <p:blipFill rotWithShape="1">
          <a:blip r:embed="rId3"/>
          <a:srcRect l="0" t="36380" r="0" b="9424"/>
          <a:stretch/>
        </p:blipFill>
        <p:spPr bwMode="auto">
          <a:xfrm>
            <a:off x="4555236" y="6"/>
            <a:ext cx="7636763" cy="2762724"/>
          </a:xfrm>
          <a:prstGeom prst="rect">
            <a:avLst/>
          </a:prstGeom>
        </p:spPr>
      </p:pic>
      <p:sp>
        <p:nvSpPr>
          <p:cNvPr id="119229835" name="Rectangle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2762729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chemeClr val="tx2"/>
              </a:solidFill>
            </a:endParaRPr>
          </a:p>
        </p:txBody>
      </p:sp>
      <p:pic>
        <p:nvPicPr>
          <p:cNvPr id="1592078130" name="Obraz 3" descr="Brak dostępnego opisu zdjęcia."/>
          <p:cNvPicPr>
            <a:picLocks noChangeAspect="1"/>
          </p:cNvPicPr>
          <p:nvPr/>
        </p:nvPicPr>
        <p:blipFill rotWithShape="1">
          <a:blip r:embed="rId4"/>
          <a:srcRect l="0" t="0" r="-4" b="11704"/>
          <a:stretch/>
        </p:blipFill>
        <p:spPr bwMode="auto">
          <a:xfrm>
            <a:off x="-1" y="2826737"/>
            <a:ext cx="4565779" cy="4031263"/>
          </a:xfrm>
          <a:prstGeom prst="rect">
            <a:avLst/>
          </a:prstGeom>
        </p:spPr>
      </p:pic>
      <p:sp>
        <p:nvSpPr>
          <p:cNvPr id="148266925" name="Symbol zastępczy zawartości 2"/>
          <p:cNvSpPr>
            <a:spLocks noGrp="1"/>
          </p:cNvSpPr>
          <p:nvPr>
            <p:ph idx="1"/>
          </p:nvPr>
        </p:nvSpPr>
        <p:spPr bwMode="auto">
          <a:xfrm>
            <a:off x="5449633" y="3455208"/>
            <a:ext cx="5742432" cy="2344708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pl-PL" sz="2000"/>
              <a:t>Bottom-up</a:t>
            </a:r>
            <a:r>
              <a:rPr lang="pl-PL" sz="2000"/>
              <a:t> </a:t>
            </a:r>
            <a:r>
              <a:rPr lang="pl-PL" sz="2000"/>
              <a:t>initiatives</a:t>
            </a:r>
            <a:r>
              <a:rPr lang="pl-PL" sz="2000"/>
              <a:t>:</a:t>
            </a:r>
            <a:endParaRPr/>
          </a:p>
          <a:p>
            <a:pPr marL="0" indent="0">
              <a:buNone/>
              <a:defRPr/>
            </a:pPr>
            <a:r>
              <a:rPr lang="pl-PL" sz="2000"/>
              <a:t>National</a:t>
            </a:r>
            <a:r>
              <a:rPr lang="pl-PL" sz="2000"/>
              <a:t> </a:t>
            </a:r>
            <a:r>
              <a:rPr lang="pl-PL" sz="2000"/>
              <a:t>tactile</a:t>
            </a:r>
            <a:r>
              <a:rPr lang="pl-PL" sz="2000"/>
              <a:t> </a:t>
            </a:r>
            <a:r>
              <a:rPr lang="pl-PL" sz="2000"/>
              <a:t>book</a:t>
            </a:r>
            <a:r>
              <a:rPr lang="pl-PL" sz="2000"/>
              <a:t> </a:t>
            </a:r>
            <a:r>
              <a:rPr lang="pl-PL" sz="2000"/>
              <a:t>lending</a:t>
            </a:r>
            <a:r>
              <a:rPr lang="pl-PL" sz="2000"/>
              <a:t> </a:t>
            </a:r>
            <a:r>
              <a:rPr lang="pl-PL" sz="2000"/>
              <a:t>library</a:t>
            </a:r>
            <a:r>
              <a:rPr lang="pl-PL" sz="2000"/>
              <a:t> run by the Jasne Strony Foundation in Lublin</a:t>
            </a:r>
            <a:endParaRPr/>
          </a:p>
          <a:p>
            <a:pPr marL="0" indent="0">
              <a:buNone/>
              <a:defRPr/>
            </a:pPr>
            <a:endParaRPr lang="pl-PL" sz="2000"/>
          </a:p>
          <a:p>
            <a:pPr marL="0" indent="0">
              <a:buNone/>
              <a:defRPr/>
            </a:pPr>
            <a:r>
              <a:rPr lang="pl-PL" sz="2000"/>
              <a:t>The </a:t>
            </a:r>
            <a:r>
              <a:rPr lang="pl-PL" sz="2000"/>
              <a:t>Kołobajki</a:t>
            </a:r>
            <a:r>
              <a:rPr lang="pl-PL" sz="2000"/>
              <a:t> Foundation in Łódź</a:t>
            </a:r>
            <a:endParaRPr/>
          </a:p>
          <a:p>
            <a:pPr marL="0" indent="0">
              <a:buNone/>
              <a:defRPr/>
            </a:pPr>
            <a:endParaRPr lang="pl-PL" sz="2000"/>
          </a:p>
        </p:txBody>
      </p:sp>
      <p:sp>
        <p:nvSpPr>
          <p:cNvPr id="683460151" name="Rectangle 13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 rot="5400000">
            <a:off x="1158239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8910536" name="Titre 1"/>
          <p:cNvSpPr>
            <a:spLocks noGrp="1"/>
          </p:cNvSpPr>
          <p:nvPr>
            <p:ph type="title"/>
          </p:nvPr>
        </p:nvSpPr>
        <p:spPr bwMode="auto">
          <a:xfrm>
            <a:off x="838198" y="136723"/>
            <a:ext cx="10515600" cy="1325562"/>
          </a:xfrm>
        </p:spPr>
        <p:txBody>
          <a:bodyPr/>
          <a:lstStyle/>
          <a:p>
            <a:pPr>
              <a:defRPr/>
            </a:pPr>
            <a:r>
              <a:rPr lang="pl-PL"/>
              <a:t>Production</a:t>
            </a:r>
            <a:r>
              <a:rPr lang="pl-PL"/>
              <a:t> </a:t>
            </a:r>
            <a:r>
              <a:rPr lang="pl-PL"/>
              <a:t>Techniques</a:t>
            </a:r>
            <a:r>
              <a:rPr lang="pl-PL"/>
              <a:t> for </a:t>
            </a:r>
            <a:r>
              <a:rPr lang="pl-PL"/>
              <a:t>Tactile</a:t>
            </a:r>
            <a:r>
              <a:rPr lang="pl-PL"/>
              <a:t> Graphics</a:t>
            </a:r>
            <a:endParaRPr/>
          </a:p>
        </p:txBody>
      </p:sp>
      <p:sp>
        <p:nvSpPr>
          <p:cNvPr id="1425233579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4E71D03-F326-A145-8DED-1AB4E1100F76}" type="slidenum">
              <a:rPr lang="fr-FR"/>
              <a:t>7</a:t>
            </a:fld>
            <a:endParaRPr lang="fr-FR"/>
          </a:p>
        </p:txBody>
      </p:sp>
      <p:sp>
        <p:nvSpPr>
          <p:cNvPr id="2019888141" name="Espace réservé du contenu 2"/>
          <p:cNvSpPr txBox="1"/>
          <p:nvPr/>
        </p:nvSpPr>
        <p:spPr bwMode="auto">
          <a:xfrm>
            <a:off x="2694453" y="1512029"/>
            <a:ext cx="2986668" cy="472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2400"/>
              <a:t>Thermoforming</a:t>
            </a:r>
            <a:endParaRPr/>
          </a:p>
        </p:txBody>
      </p:sp>
      <p:sp>
        <p:nvSpPr>
          <p:cNvPr id="807184787" name="Espace réservé du contenu 2"/>
          <p:cNvSpPr txBox="1"/>
          <p:nvPr/>
        </p:nvSpPr>
        <p:spPr bwMode="auto">
          <a:xfrm>
            <a:off x="476733" y="1462287"/>
            <a:ext cx="2986668" cy="472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2400"/>
              <a:t>Swell paper</a:t>
            </a:r>
            <a:endParaRPr/>
          </a:p>
        </p:txBody>
      </p:sp>
      <p:sp>
        <p:nvSpPr>
          <p:cNvPr id="1989672908" name="Espace réservé du contenu 2"/>
          <p:cNvSpPr txBox="1"/>
          <p:nvPr/>
        </p:nvSpPr>
        <p:spPr bwMode="auto">
          <a:xfrm>
            <a:off x="8915657" y="1432593"/>
            <a:ext cx="2986668" cy="472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2400"/>
              <a:t>Thermorelief</a:t>
            </a:r>
            <a:endParaRPr lang="en-GB" sz="2400"/>
          </a:p>
        </p:txBody>
      </p:sp>
      <p:sp>
        <p:nvSpPr>
          <p:cNvPr id="1674310106" name="Espace réservé du contenu 2"/>
          <p:cNvSpPr txBox="1"/>
          <p:nvPr/>
        </p:nvSpPr>
        <p:spPr bwMode="auto">
          <a:xfrm>
            <a:off x="5805055" y="1492933"/>
            <a:ext cx="2986668" cy="472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2400"/>
              <a:t>Embossing</a:t>
            </a:r>
            <a:endParaRPr/>
          </a:p>
          <a:p>
            <a:pPr marL="0" indent="0">
              <a:buNone/>
              <a:defRPr/>
            </a:pPr>
            <a:endParaRPr lang="en-GB" sz="2400"/>
          </a:p>
        </p:txBody>
      </p:sp>
      <p:sp>
        <p:nvSpPr>
          <p:cNvPr id="335102744" name="Espace réservé du contenu 2"/>
          <p:cNvSpPr txBox="1"/>
          <p:nvPr/>
        </p:nvSpPr>
        <p:spPr bwMode="auto">
          <a:xfrm>
            <a:off x="5575610" y="4215484"/>
            <a:ext cx="2986668" cy="472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2400"/>
              <a:t>Resin-based 3D</a:t>
            </a:r>
            <a:endParaRPr/>
          </a:p>
        </p:txBody>
      </p:sp>
      <p:sp>
        <p:nvSpPr>
          <p:cNvPr id="225689816" name="ZoneTexte 15"/>
          <p:cNvSpPr txBox="1"/>
          <p:nvPr/>
        </p:nvSpPr>
        <p:spPr bwMode="auto">
          <a:xfrm>
            <a:off x="3282092" y="4130985"/>
            <a:ext cx="25229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Arial"/>
              <a:buChar char="•"/>
              <a:defRPr/>
            </a:pPr>
            <a:r>
              <a:rPr lang="en-GB" sz="2400"/>
              <a:t>3D printing</a:t>
            </a:r>
            <a:endParaRPr/>
          </a:p>
        </p:txBody>
      </p:sp>
      <p:sp>
        <p:nvSpPr>
          <p:cNvPr id="1744443310" name="Espace réservé du contenu 2"/>
          <p:cNvSpPr txBox="1"/>
          <p:nvPr/>
        </p:nvSpPr>
        <p:spPr bwMode="auto">
          <a:xfrm>
            <a:off x="373457" y="4137950"/>
            <a:ext cx="2986668" cy="472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2400"/>
              <a:t>Tactile collage</a:t>
            </a:r>
            <a:endParaRPr/>
          </a:p>
        </p:txBody>
      </p:sp>
      <p:pic>
        <p:nvPicPr>
          <p:cNvPr id="1246462157" name="Obraz 1" descr="Papier pęczniejący A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441326" y="2209099"/>
            <a:ext cx="2349500" cy="1244600"/>
          </a:xfrm>
          <a:prstGeom prst="rect">
            <a:avLst/>
          </a:prstGeom>
        </p:spPr>
      </p:pic>
      <p:pic>
        <p:nvPicPr>
          <p:cNvPr id="713597144" name="Obraz 2" descr="Tyflografika godła Polski.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3463401" y="1934780"/>
            <a:ext cx="1409280" cy="2085409"/>
          </a:xfrm>
          <a:prstGeom prst="rect">
            <a:avLst/>
          </a:prstGeom>
        </p:spPr>
      </p:pic>
      <p:pic>
        <p:nvPicPr>
          <p:cNvPr id="1021768914" name="Obraz 6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5816350" y="1932897"/>
            <a:ext cx="2582448" cy="1976419"/>
          </a:xfrm>
          <a:prstGeom prst="rect">
            <a:avLst/>
          </a:prstGeom>
        </p:spPr>
      </p:pic>
      <p:pic>
        <p:nvPicPr>
          <p:cNvPr id="352703756" name="Obraz 7" descr="Zdjęcie tyflografiki przedstawiającej schemat destylacji ropy naftowej. Żółta strzałka wskazuje czarny punkt w prawym górnym rogu kartki - znacznik orientacji strony.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9078276" y="1905086"/>
            <a:ext cx="2019136" cy="2492761"/>
          </a:xfrm>
          <a:prstGeom prst="rect">
            <a:avLst/>
          </a:prstGeom>
          <a:ln w="15875">
            <a:solidFill>
              <a:srgbClr val="000000"/>
            </a:solidFill>
          </a:ln>
        </p:spPr>
      </p:pic>
      <p:pic>
        <p:nvPicPr>
          <p:cNvPr id="1999735705" name="Obraz 8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583499" y="4672800"/>
            <a:ext cx="2207327" cy="2206268"/>
          </a:xfrm>
          <a:prstGeom prst="rect">
            <a:avLst/>
          </a:prstGeom>
        </p:spPr>
      </p:pic>
      <p:pic>
        <p:nvPicPr>
          <p:cNvPr id="607184313" name="Obraz 9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5916369" y="4726334"/>
            <a:ext cx="2999288" cy="1812578"/>
          </a:xfrm>
          <a:prstGeom prst="rect">
            <a:avLst/>
          </a:prstGeom>
        </p:spPr>
      </p:pic>
      <p:pic>
        <p:nvPicPr>
          <p:cNvPr id="488560276" name="Obraz 10" descr="Miasto wydrukowane w 3D : r/3Dprinting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3040476" y="4647782"/>
            <a:ext cx="2626242" cy="1969682"/>
          </a:xfrm>
          <a:prstGeom prst="rect">
            <a:avLst/>
          </a:prstGeom>
        </p:spPr>
      </p:pic>
      <p:pic>
        <p:nvPicPr>
          <p:cNvPr id="1455759045" name="Obraz 12"/>
          <p:cNvPicPr>
            <a:picLocks noChangeAspect="1"/>
          </p:cNvPicPr>
          <p:nvPr/>
        </p:nvPicPr>
        <p:blipFill rotWithShape="1">
          <a:blip r:embed="rId10"/>
          <a:stretch/>
        </p:blipFill>
        <p:spPr bwMode="auto">
          <a:xfrm>
            <a:off x="9151524" y="4917031"/>
            <a:ext cx="2279735" cy="1675565"/>
          </a:xfrm>
          <a:prstGeom prst="rect">
            <a:avLst/>
          </a:prstGeom>
        </p:spPr>
      </p:pic>
      <p:sp>
        <p:nvSpPr>
          <p:cNvPr id="83992010" name="Espace réservé du contenu 2"/>
          <p:cNvSpPr txBox="1"/>
          <p:nvPr/>
        </p:nvSpPr>
        <p:spPr bwMode="auto">
          <a:xfrm>
            <a:off x="9076502" y="4490087"/>
            <a:ext cx="2986668" cy="472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2400"/>
              <a:t>UV printing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7668845" name="Tytuł 1"/>
          <p:cNvSpPr>
            <a:spLocks noGrp="1"/>
          </p:cNvSpPr>
          <p:nvPr>
            <p:ph type="title"/>
          </p:nvPr>
        </p:nvSpPr>
        <p:spPr bwMode="auto">
          <a:xfrm>
            <a:off x="838200" y="165211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pl-PL"/>
              <a:t>Guidelines</a:t>
            </a:r>
            <a:r>
              <a:rPr lang="pl-PL"/>
              <a:t> and </a:t>
            </a:r>
            <a:r>
              <a:rPr lang="pl-PL"/>
              <a:t>standards</a:t>
            </a:r>
            <a:r>
              <a:rPr lang="pl-PL"/>
              <a:t> for </a:t>
            </a:r>
            <a:r>
              <a:rPr lang="pl-PL"/>
              <a:t>production</a:t>
            </a:r>
            <a:endParaRPr lang="pl-PL"/>
          </a:p>
        </p:txBody>
      </p:sp>
      <p:sp>
        <p:nvSpPr>
          <p:cNvPr id="285859941" name="Symbol zastępczy zawartości 2"/>
          <p:cNvSpPr>
            <a:spLocks noGrp="1"/>
          </p:cNvSpPr>
          <p:nvPr>
            <p:ph idx="1"/>
          </p:nvPr>
        </p:nvSpPr>
        <p:spPr bwMode="auto">
          <a:xfrm>
            <a:off x="242552" y="1253330"/>
            <a:ext cx="11706895" cy="43513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l-PL" sz="2000" b="1">
                <a:solidFill>
                  <a:schemeClr val="accent2"/>
                </a:solidFill>
              </a:rPr>
              <a:t>Recommended</a:t>
            </a:r>
            <a:r>
              <a:rPr lang="pl-PL" sz="2000" b="1">
                <a:solidFill>
                  <a:schemeClr val="accent2"/>
                </a:solidFill>
              </a:rPr>
              <a:t> by the </a:t>
            </a:r>
            <a:r>
              <a:rPr lang="pl-PL" sz="2000" b="1">
                <a:solidFill>
                  <a:schemeClr val="accent2"/>
                </a:solidFill>
              </a:rPr>
              <a:t>Ministry</a:t>
            </a:r>
            <a:r>
              <a:rPr lang="pl-PL" sz="2000" b="1">
                <a:solidFill>
                  <a:schemeClr val="accent2"/>
                </a:solidFill>
              </a:rPr>
              <a:t> of </a:t>
            </a:r>
            <a:r>
              <a:rPr lang="pl-PL" sz="2000" b="1">
                <a:solidFill>
                  <a:schemeClr val="accent2"/>
                </a:solidFill>
              </a:rPr>
              <a:t>National</a:t>
            </a:r>
            <a:r>
              <a:rPr lang="pl-PL" sz="2000" b="1">
                <a:solidFill>
                  <a:schemeClr val="accent2"/>
                </a:solidFill>
              </a:rPr>
              <a:t> </a:t>
            </a:r>
            <a:r>
              <a:rPr lang="pl-PL" sz="2000" b="1">
                <a:solidFill>
                  <a:schemeClr val="accent2"/>
                </a:solidFill>
              </a:rPr>
              <a:t>Education</a:t>
            </a:r>
            <a:r>
              <a:rPr lang="pl-PL" sz="2000" b="1">
                <a:solidFill>
                  <a:schemeClr val="accent2"/>
                </a:solidFill>
              </a:rPr>
              <a:t> (2011):</a:t>
            </a:r>
            <a:endParaRPr/>
          </a:p>
          <a:p>
            <a:pPr marL="0" indent="0">
              <a:buNone/>
              <a:defRPr/>
            </a:pPr>
            <a:r>
              <a:rPr lang="pl-PL" sz="1350"/>
              <a:t>Guidelines</a:t>
            </a:r>
            <a:r>
              <a:rPr lang="pl-PL" sz="1350"/>
              <a:t> for </a:t>
            </a:r>
            <a:r>
              <a:rPr lang="pl-PL" sz="1350"/>
              <a:t>creating</a:t>
            </a:r>
            <a:r>
              <a:rPr lang="pl-PL" sz="1350"/>
              <a:t> and </a:t>
            </a:r>
            <a:r>
              <a:rPr lang="pl-PL" sz="1350"/>
              <a:t>adapting</a:t>
            </a:r>
            <a:r>
              <a:rPr lang="pl-PL" sz="1350"/>
              <a:t> </a:t>
            </a:r>
            <a:r>
              <a:rPr lang="pl-PL" sz="1350"/>
              <a:t>graphics</a:t>
            </a:r>
            <a:r>
              <a:rPr lang="pl-PL" sz="1350"/>
              <a:t> for </a:t>
            </a:r>
            <a:r>
              <a:rPr lang="pl-PL" sz="1350"/>
              <a:t>students</a:t>
            </a:r>
            <a:r>
              <a:rPr lang="pl-PL" sz="1350"/>
              <a:t> with </a:t>
            </a:r>
            <a:r>
              <a:rPr lang="pl-PL" sz="1350"/>
              <a:t>blindness</a:t>
            </a:r>
            <a:endParaRPr lang="pl-PL" sz="1350"/>
          </a:p>
          <a:p>
            <a:pPr marL="0" indent="0">
              <a:buNone/>
              <a:defRPr/>
            </a:pPr>
            <a:r>
              <a:rPr lang="pl-PL" sz="1350" u="sng">
                <a:hlinkClick r:id="rId3" tooltip=""/>
              </a:rPr>
              <a:t>https://pzn.org.pl/instrukcja-tworzenia-i-adaptowania-ilustracji-i-materialow-tyflograficznych-dla-uczniow-niewidomych-opracowana-przez-zespol-tyflopedagogow-ze-specjalnych-osrodkow-szkolno-wychowawczych-w-polsce-bydg/</a:t>
            </a:r>
            <a:endParaRPr lang="pl-PL" sz="1350"/>
          </a:p>
          <a:p>
            <a:pPr marL="0" indent="0">
              <a:buNone/>
              <a:defRPr/>
            </a:pPr>
            <a:r>
              <a:rPr lang="pl-PL" sz="1350"/>
              <a:t>Instructions</a:t>
            </a:r>
            <a:r>
              <a:rPr lang="pl-PL" sz="1350"/>
              <a:t> for </a:t>
            </a:r>
            <a:r>
              <a:rPr lang="pl-PL" sz="1350"/>
              <a:t>creating</a:t>
            </a:r>
            <a:r>
              <a:rPr lang="pl-PL" sz="1350"/>
              <a:t> and </a:t>
            </a:r>
            <a:r>
              <a:rPr lang="pl-PL" sz="1350"/>
              <a:t>adapting</a:t>
            </a:r>
            <a:r>
              <a:rPr lang="pl-PL" sz="1350"/>
              <a:t> </a:t>
            </a:r>
            <a:r>
              <a:rPr lang="pl-PL" sz="1350"/>
              <a:t>illustrations</a:t>
            </a:r>
            <a:r>
              <a:rPr lang="pl-PL" sz="1350"/>
              <a:t> and </a:t>
            </a:r>
            <a:r>
              <a:rPr lang="pl-PL" sz="1350"/>
              <a:t>tactile</a:t>
            </a:r>
            <a:r>
              <a:rPr lang="pl-PL" sz="1350"/>
              <a:t> </a:t>
            </a:r>
            <a:r>
              <a:rPr lang="pl-PL" sz="1350"/>
              <a:t>graphics</a:t>
            </a:r>
            <a:r>
              <a:rPr lang="pl-PL" sz="1350"/>
              <a:t> for </a:t>
            </a:r>
            <a:r>
              <a:rPr lang="pl-PL" sz="1350"/>
              <a:t>students</a:t>
            </a:r>
            <a:r>
              <a:rPr lang="pl-PL" sz="1350"/>
              <a:t> with </a:t>
            </a:r>
            <a:r>
              <a:rPr lang="pl-PL" sz="1350"/>
              <a:t>blindness</a:t>
            </a:r>
            <a:endParaRPr lang="pl-PL" sz="1350"/>
          </a:p>
          <a:p>
            <a:pPr marL="0" indent="0">
              <a:buNone/>
              <a:defRPr/>
            </a:pPr>
            <a:r>
              <a:rPr lang="pl-PL" sz="1350" u="sng">
                <a:hlinkClick r:id="rId4" tooltip=""/>
              </a:rPr>
              <a:t>https://pzn.org.pl/zasady-tworzenia-i-adaptowania-grafiki-dla-uczniow-niewidomych-opracowane-przez-nauczycieli-specjalnych-osrodkow-szkolno-wychowawczych-dla-niewidomych-i-slabo-widzacych-w-polsce-bydgoszcz-laski-lo/</a:t>
            </a:r>
            <a:endParaRPr lang="pl-PL" sz="1350"/>
          </a:p>
          <a:p>
            <a:pPr marL="0" indent="0">
              <a:buNone/>
              <a:defRPr/>
            </a:pPr>
            <a:r>
              <a:rPr lang="pl-PL" sz="1350"/>
              <a:t>Principles</a:t>
            </a:r>
            <a:r>
              <a:rPr lang="pl-PL" sz="1350"/>
              <a:t> for </a:t>
            </a:r>
            <a:r>
              <a:rPr lang="pl-PL" sz="1350"/>
              <a:t>adapting</a:t>
            </a:r>
            <a:r>
              <a:rPr lang="pl-PL" sz="1350"/>
              <a:t> </a:t>
            </a:r>
            <a:r>
              <a:rPr lang="pl-PL" sz="1350"/>
              <a:t>educational</a:t>
            </a:r>
            <a:r>
              <a:rPr lang="pl-PL" sz="1350"/>
              <a:t> materials </a:t>
            </a:r>
            <a:r>
              <a:rPr lang="pl-PL" sz="1350"/>
              <a:t>into</a:t>
            </a:r>
            <a:r>
              <a:rPr lang="pl-PL" sz="1350"/>
              <a:t> Braille</a:t>
            </a:r>
            <a:endParaRPr/>
          </a:p>
          <a:p>
            <a:pPr marL="0" indent="0">
              <a:buNone/>
              <a:defRPr/>
            </a:pPr>
            <a:r>
              <a:rPr lang="pl-PL" sz="1350"/>
              <a:t>https</a:t>
            </a:r>
            <a:r>
              <a:rPr lang="pl-PL" sz="1350"/>
              <a:t>://</a:t>
            </a:r>
            <a:r>
              <a:rPr lang="pl-PL" sz="1350"/>
              <a:t>pzn.org.pl</a:t>
            </a:r>
            <a:r>
              <a:rPr lang="pl-PL" sz="1350"/>
              <a:t>/zasady-adaptacji-materialow-dydaktycznych-do-wersji-brajlowskiej-pawel-wdowik-uniwersytet-warszawski-biuro-ds-osob-niepelnosprawnych-warszawa-2011/</a:t>
            </a:r>
            <a:endParaRPr/>
          </a:p>
          <a:p>
            <a:pPr marL="0" indent="0">
              <a:buNone/>
              <a:defRPr/>
            </a:pPr>
            <a:r>
              <a:rPr lang="pl-PL" sz="1350"/>
              <a:t>Principles</a:t>
            </a:r>
            <a:r>
              <a:rPr lang="pl-PL" sz="1350"/>
              <a:t> for </a:t>
            </a:r>
            <a:r>
              <a:rPr lang="pl-PL" sz="1350"/>
              <a:t>adapting</a:t>
            </a:r>
            <a:r>
              <a:rPr lang="pl-PL" sz="1350"/>
              <a:t> </a:t>
            </a:r>
            <a:r>
              <a:rPr lang="pl-PL" sz="1350"/>
              <a:t>educational</a:t>
            </a:r>
            <a:r>
              <a:rPr lang="pl-PL" sz="1350"/>
              <a:t> materials for </a:t>
            </a:r>
            <a:r>
              <a:rPr lang="pl-PL" sz="1350"/>
              <a:t>people</a:t>
            </a:r>
            <a:r>
              <a:rPr lang="pl-PL" sz="1350"/>
              <a:t> with </a:t>
            </a:r>
            <a:r>
              <a:rPr lang="pl-PL" sz="1350"/>
              <a:t>visual</a:t>
            </a:r>
            <a:r>
              <a:rPr lang="pl-PL" sz="1350"/>
              <a:t> </a:t>
            </a:r>
            <a:r>
              <a:rPr lang="pl-PL" sz="1350"/>
              <a:t>impairment</a:t>
            </a:r>
            <a:endParaRPr lang="pl-PL" sz="1350"/>
          </a:p>
          <a:p>
            <a:pPr marL="0" indent="0">
              <a:buNone/>
              <a:defRPr/>
            </a:pPr>
            <a:r>
              <a:rPr lang="pl-PL" sz="1350" u="sng">
                <a:hlinkClick r:id="rId5" tooltip=""/>
              </a:rPr>
              <a:t>https://pzn.org.pl/zasady-adaptacji-materialow-dydaktycznych-do-potrzeb-osob-slabowidzacych-pod-redakcja-donaty-konczyk-biuro-ds-osob-niepelnosprawnych-uniwersytetu-warszawskiego-warszawa-2011/</a:t>
            </a:r>
            <a:endParaRPr lang="pl-PL" sz="1350"/>
          </a:p>
          <a:p>
            <a:pPr marL="0" indent="0">
              <a:buNone/>
              <a:defRPr/>
            </a:pPr>
            <a:r>
              <a:rPr lang="pl-PL" sz="1350"/>
              <a:t>Standards</a:t>
            </a:r>
            <a:r>
              <a:rPr lang="pl-PL" sz="1350"/>
              <a:t> for </a:t>
            </a:r>
            <a:r>
              <a:rPr lang="pl-PL" sz="1350"/>
              <a:t>creating</a:t>
            </a:r>
            <a:r>
              <a:rPr lang="pl-PL" sz="1350"/>
              <a:t> and </a:t>
            </a:r>
            <a:r>
              <a:rPr lang="pl-PL" sz="1350"/>
              <a:t>adapting</a:t>
            </a:r>
            <a:r>
              <a:rPr lang="pl-PL" sz="1350"/>
              <a:t> </a:t>
            </a:r>
            <a:r>
              <a:rPr lang="pl-PL" sz="1350"/>
              <a:t>maps</a:t>
            </a:r>
            <a:r>
              <a:rPr lang="pl-PL" sz="1350"/>
              <a:t> and </a:t>
            </a:r>
            <a:r>
              <a:rPr lang="pl-PL" sz="1350"/>
              <a:t>atlases</a:t>
            </a:r>
            <a:endParaRPr lang="pl-PL" sz="1350"/>
          </a:p>
          <a:p>
            <a:pPr marL="0" indent="0">
              <a:buNone/>
              <a:defRPr/>
            </a:pPr>
            <a:r>
              <a:rPr lang="pl-PL" sz="1350" u="sng">
                <a:hlinkClick r:id="rId6" tooltip=""/>
              </a:rPr>
              <a:t>https://pzn.org.pl/standardy-tworzenia-oraz-adaptowania-map-i-atlasow/</a:t>
            </a:r>
            <a:endParaRPr lang="pl-PL" sz="1350"/>
          </a:p>
          <a:p>
            <a:pPr>
              <a:defRPr/>
            </a:pPr>
            <a:r>
              <a:rPr lang="pl-PL" sz="2000" b="1">
                <a:solidFill>
                  <a:schemeClr val="accent2"/>
                </a:solidFill>
              </a:rPr>
              <a:t>Warsaw</a:t>
            </a:r>
            <a:r>
              <a:rPr lang="pl-PL" sz="2000" b="1">
                <a:solidFill>
                  <a:schemeClr val="accent2"/>
                </a:solidFill>
              </a:rPr>
              <a:t> University</a:t>
            </a:r>
            <a:endParaRPr/>
          </a:p>
          <a:p>
            <a:pPr marL="0" indent="0">
              <a:buNone/>
              <a:defRPr/>
            </a:pPr>
            <a:r>
              <a:rPr lang="pl-PL" sz="1350"/>
              <a:t>Guidelines</a:t>
            </a:r>
            <a:r>
              <a:rPr lang="pl-PL" sz="1350"/>
              <a:t> for </a:t>
            </a:r>
            <a:r>
              <a:rPr lang="pl-PL" sz="1350"/>
              <a:t>Creating</a:t>
            </a:r>
            <a:r>
              <a:rPr lang="pl-PL" sz="1350"/>
              <a:t> </a:t>
            </a:r>
            <a:r>
              <a:rPr lang="pl-PL" sz="1350"/>
              <a:t>Maps</a:t>
            </a:r>
            <a:r>
              <a:rPr lang="pl-PL" sz="1350"/>
              <a:t> and 3D </a:t>
            </a:r>
            <a:r>
              <a:rPr lang="pl-PL" sz="1350"/>
              <a:t>Models</a:t>
            </a:r>
            <a:r>
              <a:rPr lang="pl-PL" sz="1350"/>
              <a:t> and for the </a:t>
            </a:r>
            <a:r>
              <a:rPr lang="pl-PL" sz="1350"/>
              <a:t>Use</a:t>
            </a:r>
            <a:r>
              <a:rPr lang="pl-PL" sz="1350"/>
              <a:t> of 3D Printing to </a:t>
            </a:r>
            <a:r>
              <a:rPr lang="pl-PL" sz="1350"/>
              <a:t>Support</a:t>
            </a:r>
            <a:r>
              <a:rPr lang="pl-PL" sz="1350"/>
              <a:t> People with </a:t>
            </a:r>
            <a:r>
              <a:rPr lang="pl-PL" sz="1350"/>
              <a:t>Blindness</a:t>
            </a:r>
            <a:r>
              <a:rPr lang="pl-PL" sz="1350"/>
              <a:t>. </a:t>
            </a:r>
            <a:r>
              <a:rPr lang="pl-PL" sz="1350"/>
              <a:t>Standards</a:t>
            </a:r>
            <a:r>
              <a:rPr lang="pl-PL" sz="1350"/>
              <a:t> for </a:t>
            </a:r>
            <a:r>
              <a:rPr lang="pl-PL" sz="1350"/>
              <a:t>Creating</a:t>
            </a:r>
            <a:r>
              <a:rPr lang="pl-PL" sz="1350"/>
              <a:t> </a:t>
            </a:r>
            <a:r>
              <a:rPr lang="pl-PL" sz="1350"/>
              <a:t>Tactile</a:t>
            </a:r>
            <a:r>
              <a:rPr lang="pl-PL" sz="1350"/>
              <a:t> </a:t>
            </a:r>
            <a:r>
              <a:rPr lang="pl-PL" sz="1350"/>
              <a:t>Plans</a:t>
            </a:r>
            <a:r>
              <a:rPr lang="pl-PL" sz="1350"/>
              <a:t> and 3D </a:t>
            </a:r>
            <a:r>
              <a:rPr lang="pl-PL" sz="1350"/>
              <a:t>Models</a:t>
            </a:r>
            <a:r>
              <a:rPr lang="pl-PL" sz="1350"/>
              <a:t> for </a:t>
            </a:r>
            <a:r>
              <a:rPr lang="pl-PL" sz="1350"/>
              <a:t>Students</a:t>
            </a:r>
            <a:r>
              <a:rPr lang="pl-PL" sz="1350"/>
              <a:t> of the University of </a:t>
            </a:r>
            <a:r>
              <a:rPr lang="pl-PL" sz="1350"/>
              <a:t>Warsaw</a:t>
            </a:r>
            <a:r>
              <a:rPr lang="pl-PL" sz="1350"/>
              <a:t>.</a:t>
            </a:r>
            <a:endParaRPr/>
          </a:p>
          <a:p>
            <a:pPr marL="0" indent="0">
              <a:buNone/>
              <a:defRPr/>
            </a:pPr>
            <a:r>
              <a:rPr lang="pl-PL" sz="1350" u="sng">
                <a:hlinkClick r:id="rId7" tooltip=""/>
              </a:rPr>
              <a:t>https://cewis.uw.edu.pl/wytyczne-do-tworzenia-map-i-modeli-3d/#:~:text=Wytyczne%20do%C2%A0tworzenia%20map%20i%C2%A0modeli%203D%2C%20plik%20w%C2%A0formacie%20PDF%20%5B9%20MB%5D</a:t>
            </a:r>
            <a:endParaRPr lang="pl-PL" sz="1350"/>
          </a:p>
          <a:p>
            <a:pPr marL="0" indent="0">
              <a:buNone/>
              <a:defRPr/>
            </a:pPr>
            <a:endParaRPr lang="pl-PL" sz="135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356087" name="Tytuł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Tactile</a:t>
            </a:r>
            <a:r>
              <a:rPr lang="pl-PL"/>
              <a:t> Graphics </a:t>
            </a:r>
            <a:r>
              <a:rPr lang="pl-PL"/>
              <a:t>Adaptors</a:t>
            </a:r>
            <a:r>
              <a:rPr lang="pl-PL"/>
              <a:t> in Poland</a:t>
            </a:r>
            <a:endParaRPr/>
          </a:p>
        </p:txBody>
      </p:sp>
      <p:sp>
        <p:nvSpPr>
          <p:cNvPr id="1776413502" name="Symbol zastępczy zawartości 2"/>
          <p:cNvSpPr>
            <a:spLocks noGrp="1"/>
          </p:cNvSpPr>
          <p:nvPr>
            <p:ph idx="1"/>
          </p:nvPr>
        </p:nvSpPr>
        <p:spPr bwMode="auto"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pl-PL" b="1"/>
              <a:t>Professional </a:t>
            </a:r>
            <a:r>
              <a:rPr lang="pl-PL" b="1"/>
              <a:t>background</a:t>
            </a:r>
            <a:endParaRPr lang="pl-PL"/>
          </a:p>
          <a:p>
            <a:pPr>
              <a:defRPr/>
            </a:pPr>
            <a:r>
              <a:rPr lang="pl-PL"/>
              <a:t>There</a:t>
            </a:r>
            <a:r>
              <a:rPr lang="pl-PL"/>
              <a:t> </a:t>
            </a:r>
            <a:r>
              <a:rPr lang="pl-PL"/>
              <a:t>is</a:t>
            </a:r>
            <a:r>
              <a:rPr lang="pl-PL"/>
              <a:t> no </a:t>
            </a:r>
            <a:r>
              <a:rPr lang="pl-PL"/>
              <a:t>formally</a:t>
            </a:r>
            <a:r>
              <a:rPr lang="pl-PL"/>
              <a:t> </a:t>
            </a:r>
            <a:r>
              <a:rPr lang="pl-PL"/>
              <a:t>recognised</a:t>
            </a:r>
            <a:r>
              <a:rPr lang="pl-PL"/>
              <a:t> </a:t>
            </a:r>
            <a:r>
              <a:rPr lang="pl-PL"/>
              <a:t>profession</a:t>
            </a:r>
            <a:r>
              <a:rPr lang="pl-PL"/>
              <a:t> of </a:t>
            </a:r>
            <a:r>
              <a:rPr lang="pl-PL"/>
              <a:t>tactile</a:t>
            </a:r>
            <a:r>
              <a:rPr lang="pl-PL"/>
              <a:t> </a:t>
            </a:r>
            <a:r>
              <a:rPr lang="pl-PL"/>
              <a:t>graphics</a:t>
            </a:r>
            <a:r>
              <a:rPr lang="pl-PL"/>
              <a:t> </a:t>
            </a:r>
            <a:r>
              <a:rPr lang="pl-PL"/>
              <a:t>adaptor</a:t>
            </a:r>
            <a:r>
              <a:rPr lang="pl-PL"/>
              <a:t> in Poland. </a:t>
            </a:r>
            <a:endParaRPr/>
          </a:p>
          <a:p>
            <a:pPr>
              <a:defRPr/>
            </a:pPr>
            <a:r>
              <a:rPr lang="pl-PL"/>
              <a:t>Tactile</a:t>
            </a:r>
            <a:r>
              <a:rPr lang="pl-PL"/>
              <a:t> </a:t>
            </a:r>
            <a:r>
              <a:rPr lang="pl-PL"/>
              <a:t>graphics</a:t>
            </a:r>
            <a:r>
              <a:rPr lang="pl-PL"/>
              <a:t> </a:t>
            </a:r>
            <a:r>
              <a:rPr lang="pl-PL"/>
              <a:t>are</a:t>
            </a:r>
            <a:r>
              <a:rPr lang="pl-PL"/>
              <a:t> </a:t>
            </a:r>
            <a:r>
              <a:rPr lang="pl-PL"/>
              <a:t>produced</a:t>
            </a:r>
            <a:r>
              <a:rPr lang="pl-PL"/>
              <a:t> by </a:t>
            </a:r>
            <a:r>
              <a:rPr lang="pl-PL"/>
              <a:t>staff</a:t>
            </a:r>
            <a:r>
              <a:rPr lang="pl-PL"/>
              <a:t> </a:t>
            </a:r>
            <a:r>
              <a:rPr lang="pl-PL"/>
              <a:t>working</a:t>
            </a:r>
            <a:r>
              <a:rPr lang="pl-PL"/>
              <a:t> in </a:t>
            </a:r>
            <a:r>
              <a:rPr lang="pl-PL"/>
              <a:t>schools</a:t>
            </a:r>
            <a:r>
              <a:rPr lang="pl-PL"/>
              <a:t> and </a:t>
            </a:r>
            <a:r>
              <a:rPr lang="pl-PL"/>
              <a:t>educational</a:t>
            </a:r>
            <a:r>
              <a:rPr lang="pl-PL"/>
              <a:t> </a:t>
            </a:r>
            <a:r>
              <a:rPr lang="pl-PL"/>
              <a:t>centres</a:t>
            </a:r>
            <a:r>
              <a:rPr lang="pl-PL"/>
              <a:t> for blind </a:t>
            </a:r>
            <a:r>
              <a:rPr lang="pl-PL"/>
              <a:t>students</a:t>
            </a:r>
            <a:r>
              <a:rPr lang="pl-PL"/>
              <a:t>, </a:t>
            </a:r>
            <a:r>
              <a:rPr lang="pl-PL"/>
              <a:t>university</a:t>
            </a:r>
            <a:r>
              <a:rPr lang="pl-PL"/>
              <a:t> </a:t>
            </a:r>
            <a:r>
              <a:rPr lang="pl-PL"/>
              <a:t>accessibility</a:t>
            </a:r>
            <a:r>
              <a:rPr lang="pl-PL"/>
              <a:t> and </a:t>
            </a:r>
            <a:r>
              <a:rPr lang="pl-PL"/>
              <a:t>adaptation</a:t>
            </a:r>
            <a:r>
              <a:rPr lang="pl-PL"/>
              <a:t> </a:t>
            </a:r>
            <a:r>
              <a:rPr lang="pl-PL"/>
              <a:t>centres</a:t>
            </a:r>
            <a:r>
              <a:rPr lang="pl-PL"/>
              <a:t>, and </a:t>
            </a:r>
            <a:r>
              <a:rPr lang="pl-PL"/>
              <a:t>commercial</a:t>
            </a:r>
            <a:r>
              <a:rPr lang="pl-PL"/>
              <a:t> </a:t>
            </a:r>
            <a:r>
              <a:rPr lang="pl-PL"/>
              <a:t>companies</a:t>
            </a:r>
            <a:r>
              <a:rPr lang="pl-PL"/>
              <a:t>.</a:t>
            </a:r>
            <a:endParaRPr/>
          </a:p>
          <a:p>
            <a:pPr marL="0" indent="0">
              <a:buNone/>
              <a:defRPr/>
            </a:pPr>
            <a:r>
              <a:rPr lang="pl-PL" b="1"/>
              <a:t>Education</a:t>
            </a:r>
            <a:r>
              <a:rPr lang="pl-PL" b="1"/>
              <a:t> and </a:t>
            </a:r>
            <a:r>
              <a:rPr lang="pl-PL" b="1"/>
              <a:t>qualifications</a:t>
            </a:r>
            <a:endParaRPr lang="pl-PL"/>
          </a:p>
          <a:p>
            <a:pPr>
              <a:defRPr/>
            </a:pPr>
            <a:r>
              <a:rPr lang="pl-PL"/>
              <a:t>Special </a:t>
            </a:r>
            <a:r>
              <a:rPr lang="pl-PL"/>
              <a:t>education</a:t>
            </a:r>
            <a:r>
              <a:rPr lang="pl-PL"/>
              <a:t> </a:t>
            </a:r>
            <a:r>
              <a:rPr lang="pl-PL"/>
              <a:t>teachers</a:t>
            </a:r>
            <a:r>
              <a:rPr lang="pl-PL"/>
              <a:t>, </a:t>
            </a:r>
            <a:r>
              <a:rPr lang="pl-PL"/>
              <a:t>particularly</a:t>
            </a:r>
            <a:r>
              <a:rPr lang="pl-PL"/>
              <a:t> </a:t>
            </a:r>
            <a:r>
              <a:rPr lang="pl-PL"/>
              <a:t>specialists</a:t>
            </a:r>
            <a:r>
              <a:rPr lang="pl-PL"/>
              <a:t> in </a:t>
            </a:r>
            <a:r>
              <a:rPr lang="pl-PL"/>
              <a:t>education</a:t>
            </a:r>
            <a:r>
              <a:rPr lang="pl-PL"/>
              <a:t> for blind and </a:t>
            </a:r>
            <a:r>
              <a:rPr lang="pl-PL"/>
              <a:t>visually</a:t>
            </a:r>
            <a:r>
              <a:rPr lang="pl-PL"/>
              <a:t> </a:t>
            </a:r>
            <a:r>
              <a:rPr lang="pl-PL"/>
              <a:t>impaired</a:t>
            </a:r>
            <a:r>
              <a:rPr lang="pl-PL"/>
              <a:t> </a:t>
            </a:r>
            <a:r>
              <a:rPr lang="pl-PL"/>
              <a:t>students</a:t>
            </a:r>
            <a:r>
              <a:rPr lang="pl-PL"/>
              <a:t>. </a:t>
            </a:r>
            <a:endParaRPr/>
          </a:p>
          <a:p>
            <a:pPr>
              <a:defRPr/>
            </a:pPr>
            <a:r>
              <a:rPr lang="pl-PL"/>
              <a:t>Professionals</a:t>
            </a:r>
            <a:r>
              <a:rPr lang="pl-PL"/>
              <a:t> from </a:t>
            </a:r>
            <a:r>
              <a:rPr lang="pl-PL"/>
              <a:t>other</a:t>
            </a:r>
            <a:r>
              <a:rPr lang="pl-PL"/>
              <a:t> </a:t>
            </a:r>
            <a:r>
              <a:rPr lang="pl-PL"/>
              <a:t>fields</a:t>
            </a:r>
            <a:r>
              <a:rPr lang="pl-PL"/>
              <a:t>, </a:t>
            </a:r>
            <a:r>
              <a:rPr lang="pl-PL"/>
              <a:t>including</a:t>
            </a:r>
            <a:r>
              <a:rPr lang="pl-PL"/>
              <a:t> </a:t>
            </a:r>
            <a:r>
              <a:rPr lang="pl-PL"/>
              <a:t>graphic</a:t>
            </a:r>
            <a:r>
              <a:rPr lang="pl-PL"/>
              <a:t> </a:t>
            </a:r>
            <a:r>
              <a:rPr lang="pl-PL"/>
              <a:t>designers</a:t>
            </a:r>
            <a:r>
              <a:rPr lang="pl-PL"/>
              <a:t> and </a:t>
            </a:r>
            <a:r>
              <a:rPr lang="pl-PL"/>
              <a:t>engineers</a:t>
            </a:r>
            <a:r>
              <a:rPr lang="pl-PL"/>
              <a:t>.</a:t>
            </a:r>
            <a:endParaRPr/>
          </a:p>
          <a:p>
            <a:pPr>
              <a:defRPr/>
            </a:pPr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8877328" name="Tytuł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Decision</a:t>
            </a:r>
            <a:r>
              <a:rPr lang="pl-PL"/>
              <a:t> in </a:t>
            </a:r>
            <a:r>
              <a:rPr lang="pl-PL"/>
              <a:t>adapting</a:t>
            </a:r>
            <a:r>
              <a:rPr lang="pl-PL"/>
              <a:t> </a:t>
            </a:r>
            <a:r>
              <a:rPr lang="pl-PL"/>
              <a:t>an</a:t>
            </a:r>
            <a:r>
              <a:rPr lang="pl-PL"/>
              <a:t> image</a:t>
            </a:r>
            <a:endParaRPr/>
          </a:p>
        </p:txBody>
      </p:sp>
      <p:sp>
        <p:nvSpPr>
          <p:cNvPr id="23033996" name="Symbol zastępczy zawartości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r>
              <a:rPr lang="pl-PL" b="1"/>
              <a:t>School Environment</a:t>
            </a:r>
            <a:endParaRPr/>
          </a:p>
          <a:p>
            <a:pPr>
              <a:defRPr/>
            </a:pPr>
            <a:r>
              <a:rPr lang="pl-PL"/>
              <a:t>Teacher</a:t>
            </a:r>
            <a:r>
              <a:rPr lang="pl-PL"/>
              <a:t> </a:t>
            </a:r>
            <a:r>
              <a:rPr lang="pl-PL"/>
              <a:t>identifies</a:t>
            </a:r>
            <a:r>
              <a:rPr lang="pl-PL"/>
              <a:t> the </a:t>
            </a:r>
            <a:r>
              <a:rPr lang="pl-PL"/>
              <a:t>student’s</a:t>
            </a:r>
            <a:r>
              <a:rPr lang="pl-PL"/>
              <a:t> </a:t>
            </a:r>
            <a:r>
              <a:rPr lang="pl-PL"/>
              <a:t>needs</a:t>
            </a:r>
            <a:r>
              <a:rPr lang="pl-PL"/>
              <a:t> and </a:t>
            </a:r>
            <a:r>
              <a:rPr lang="pl-PL"/>
              <a:t>communicates</a:t>
            </a:r>
            <a:r>
              <a:rPr lang="pl-PL"/>
              <a:t> </a:t>
            </a:r>
            <a:r>
              <a:rPr lang="pl-PL"/>
              <a:t>them</a:t>
            </a:r>
            <a:r>
              <a:rPr lang="pl-PL"/>
              <a:t> to the </a:t>
            </a:r>
            <a:r>
              <a:rPr lang="pl-PL"/>
              <a:t>adaptor</a:t>
            </a:r>
            <a:r>
              <a:rPr lang="pl-PL"/>
              <a:t>. </a:t>
            </a:r>
            <a:endParaRPr/>
          </a:p>
          <a:p>
            <a:pPr>
              <a:defRPr/>
            </a:pPr>
            <a:r>
              <a:rPr lang="pl-PL"/>
              <a:t>The </a:t>
            </a:r>
            <a:r>
              <a:rPr lang="pl-PL"/>
              <a:t>teacher</a:t>
            </a:r>
            <a:r>
              <a:rPr lang="pl-PL"/>
              <a:t> and </a:t>
            </a:r>
            <a:r>
              <a:rPr lang="pl-PL"/>
              <a:t>adaptor</a:t>
            </a:r>
            <a:r>
              <a:rPr lang="pl-PL"/>
              <a:t> </a:t>
            </a:r>
            <a:r>
              <a:rPr lang="pl-PL"/>
              <a:t>discuss</a:t>
            </a:r>
            <a:r>
              <a:rPr lang="pl-PL"/>
              <a:t> the most </a:t>
            </a:r>
            <a:r>
              <a:rPr lang="pl-PL"/>
              <a:t>appropriate</a:t>
            </a:r>
            <a:r>
              <a:rPr lang="pl-PL"/>
              <a:t> form of </a:t>
            </a:r>
            <a:r>
              <a:rPr lang="pl-PL"/>
              <a:t>adaptation</a:t>
            </a:r>
            <a:endParaRPr lang="pl-PL"/>
          </a:p>
          <a:p>
            <a:pPr marL="0" indent="0">
              <a:buNone/>
              <a:defRPr/>
            </a:pPr>
            <a:r>
              <a:rPr lang="pl-PL" b="1"/>
              <a:t>Other</a:t>
            </a:r>
            <a:r>
              <a:rPr lang="pl-PL" b="1"/>
              <a:t> </a:t>
            </a:r>
            <a:r>
              <a:rPr lang="pl-PL" b="1"/>
              <a:t>Settings</a:t>
            </a:r>
            <a:endParaRPr lang="pl-PL" b="1"/>
          </a:p>
          <a:p>
            <a:pPr>
              <a:defRPr/>
            </a:pPr>
            <a:r>
              <a:rPr lang="pl-PL"/>
              <a:t>Adaptation </a:t>
            </a:r>
            <a:r>
              <a:rPr lang="pl-PL"/>
              <a:t>is</a:t>
            </a:r>
            <a:r>
              <a:rPr lang="pl-PL"/>
              <a:t> </a:t>
            </a:r>
            <a:r>
              <a:rPr lang="pl-PL"/>
              <a:t>carried</a:t>
            </a:r>
            <a:r>
              <a:rPr lang="pl-PL"/>
              <a:t> out in </a:t>
            </a:r>
            <a:r>
              <a:rPr lang="pl-PL"/>
              <a:t>response</a:t>
            </a:r>
            <a:r>
              <a:rPr lang="pl-PL"/>
              <a:t> to </a:t>
            </a:r>
            <a:r>
              <a:rPr lang="pl-PL"/>
              <a:t>individual</a:t>
            </a:r>
            <a:r>
              <a:rPr lang="pl-PL"/>
              <a:t> </a:t>
            </a:r>
            <a:r>
              <a:rPr lang="pl-PL"/>
              <a:t>requests</a:t>
            </a:r>
            <a:r>
              <a:rPr lang="pl-PL"/>
              <a:t>. </a:t>
            </a:r>
            <a:endParaRPr/>
          </a:p>
          <a:p>
            <a:pPr>
              <a:defRPr/>
            </a:pPr>
            <a:r>
              <a:rPr lang="pl-PL"/>
              <a:t>The </a:t>
            </a:r>
            <a:r>
              <a:rPr lang="pl-PL"/>
              <a:t>adaptor</a:t>
            </a:r>
            <a:r>
              <a:rPr lang="pl-PL"/>
              <a:t> </a:t>
            </a:r>
            <a:r>
              <a:rPr lang="pl-PL"/>
              <a:t>works</a:t>
            </a:r>
            <a:r>
              <a:rPr lang="pl-PL"/>
              <a:t> </a:t>
            </a:r>
            <a:r>
              <a:rPr lang="pl-PL"/>
              <a:t>directly</a:t>
            </a:r>
            <a:r>
              <a:rPr lang="pl-PL"/>
              <a:t> with the </a:t>
            </a:r>
            <a:r>
              <a:rPr lang="pl-PL"/>
              <a:t>client</a:t>
            </a:r>
            <a:r>
              <a:rPr lang="pl-PL"/>
              <a:t>, </a:t>
            </a:r>
            <a:r>
              <a:rPr lang="pl-PL"/>
              <a:t>providing</a:t>
            </a:r>
            <a:r>
              <a:rPr lang="pl-PL"/>
              <a:t> </a:t>
            </a:r>
            <a:r>
              <a:rPr lang="pl-PL"/>
              <a:t>expert</a:t>
            </a:r>
            <a:r>
              <a:rPr lang="pl-PL"/>
              <a:t> </a:t>
            </a:r>
            <a:r>
              <a:rPr lang="pl-PL"/>
              <a:t>advice</a:t>
            </a:r>
            <a:r>
              <a:rPr lang="pl-PL"/>
              <a:t> and </a:t>
            </a:r>
            <a:r>
              <a:rPr lang="pl-PL"/>
              <a:t>consultation</a:t>
            </a:r>
            <a:r>
              <a:rPr lang="pl-PL"/>
              <a:t> to </a:t>
            </a:r>
            <a:r>
              <a:rPr lang="pl-PL"/>
              <a:t>determine</a:t>
            </a:r>
            <a:r>
              <a:rPr lang="pl-PL"/>
              <a:t> the most </a:t>
            </a:r>
            <a:r>
              <a:rPr lang="pl-PL"/>
              <a:t>suitable</a:t>
            </a:r>
            <a:r>
              <a:rPr lang="pl-PL"/>
              <a:t> </a:t>
            </a:r>
            <a:r>
              <a:rPr lang="pl-PL"/>
              <a:t>solution</a:t>
            </a:r>
            <a:r>
              <a:rPr lang="pl-PL"/>
              <a:t>.</a:t>
            </a:r>
            <a:endParaRPr/>
          </a:p>
          <a:p>
            <a:pPr marL="0" indent="0">
              <a:buNone/>
              <a:defRPr/>
            </a:pPr>
            <a:endParaRPr lang="pl-PL"/>
          </a:p>
          <a:p>
            <a:pPr>
              <a:defRPr/>
            </a:pPr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0919848" name="Tytuł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Summary</a:t>
            </a:r>
            <a:endParaRPr lang="pl-PL"/>
          </a:p>
        </p:txBody>
      </p:sp>
      <p:sp>
        <p:nvSpPr>
          <p:cNvPr id="514588064" name="Symbol zastępczy zawartości 2"/>
          <p:cNvSpPr>
            <a:spLocks noGrp="1"/>
          </p:cNvSpPr>
          <p:nvPr>
            <p:ph idx="1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70000" lnSpcReduction="6000"/>
          </a:bodyPr>
          <a:lstStyle/>
          <a:p>
            <a:pPr>
              <a:lnSpc>
                <a:spcPct val="114999"/>
              </a:lnSpc>
              <a:defRPr/>
            </a:pPr>
            <a:r>
              <a:rPr lang="pl-PL"/>
              <a:t>In Poland, </a:t>
            </a:r>
            <a:r>
              <a:rPr lang="pl-PL"/>
              <a:t>there</a:t>
            </a:r>
            <a:r>
              <a:rPr lang="pl-PL"/>
              <a:t> </a:t>
            </a:r>
            <a:r>
              <a:rPr lang="pl-PL"/>
              <a:t>is</a:t>
            </a:r>
            <a:r>
              <a:rPr lang="pl-PL"/>
              <a:t> no single </a:t>
            </a:r>
            <a:r>
              <a:rPr lang="pl-PL"/>
              <a:t>institution</a:t>
            </a:r>
            <a:r>
              <a:rPr lang="pl-PL"/>
              <a:t> </a:t>
            </a:r>
            <a:r>
              <a:rPr lang="pl-PL"/>
              <a:t>that</a:t>
            </a:r>
            <a:r>
              <a:rPr lang="pl-PL"/>
              <a:t> </a:t>
            </a:r>
            <a:r>
              <a:rPr lang="pl-PL"/>
              <a:t>people</a:t>
            </a:r>
            <a:r>
              <a:rPr lang="pl-PL"/>
              <a:t> </a:t>
            </a:r>
            <a:r>
              <a:rPr lang="pl-PL"/>
              <a:t>can</a:t>
            </a:r>
            <a:r>
              <a:rPr lang="pl-PL"/>
              <a:t> </a:t>
            </a:r>
            <a:r>
              <a:rPr lang="pl-PL"/>
              <a:t>contact</a:t>
            </a:r>
            <a:r>
              <a:rPr lang="pl-PL"/>
              <a:t> to </a:t>
            </a:r>
            <a:r>
              <a:rPr lang="pl-PL"/>
              <a:t>request</a:t>
            </a:r>
            <a:r>
              <a:rPr lang="pl-PL"/>
              <a:t> </a:t>
            </a:r>
            <a:r>
              <a:rPr lang="pl-PL"/>
              <a:t>tactile</a:t>
            </a:r>
            <a:r>
              <a:rPr lang="pl-PL"/>
              <a:t> </a:t>
            </a:r>
            <a:r>
              <a:rPr lang="pl-PL"/>
              <a:t>graphics</a:t>
            </a:r>
            <a:r>
              <a:rPr lang="pl-PL"/>
              <a:t>. </a:t>
            </a:r>
            <a:r>
              <a:rPr lang="pl-PL"/>
              <a:t>Custom-made</a:t>
            </a:r>
            <a:r>
              <a:rPr lang="pl-PL"/>
              <a:t> </a:t>
            </a:r>
            <a:r>
              <a:rPr lang="pl-PL"/>
              <a:t>tactile</a:t>
            </a:r>
            <a:r>
              <a:rPr lang="pl-PL"/>
              <a:t> </a:t>
            </a:r>
            <a:r>
              <a:rPr lang="pl-PL"/>
              <a:t>graphics</a:t>
            </a:r>
            <a:r>
              <a:rPr lang="pl-PL"/>
              <a:t> </a:t>
            </a:r>
            <a:r>
              <a:rPr lang="pl-PL"/>
              <a:t>are</a:t>
            </a:r>
            <a:r>
              <a:rPr lang="pl-PL"/>
              <a:t> </a:t>
            </a:r>
            <a:r>
              <a:rPr lang="pl-PL"/>
              <a:t>generally</a:t>
            </a:r>
            <a:r>
              <a:rPr lang="pl-PL"/>
              <a:t> </a:t>
            </a:r>
            <a:r>
              <a:rPr lang="pl-PL"/>
              <a:t>produced</a:t>
            </a:r>
            <a:r>
              <a:rPr lang="pl-PL"/>
              <a:t> </a:t>
            </a:r>
            <a:r>
              <a:rPr lang="pl-PL"/>
              <a:t>at</a:t>
            </a:r>
            <a:r>
              <a:rPr lang="pl-PL"/>
              <a:t> the </a:t>
            </a:r>
            <a:r>
              <a:rPr lang="pl-PL"/>
              <a:t>requester's</a:t>
            </a:r>
            <a:r>
              <a:rPr lang="pl-PL"/>
              <a:t> </a:t>
            </a:r>
            <a:r>
              <a:rPr lang="pl-PL"/>
              <a:t>own</a:t>
            </a:r>
            <a:r>
              <a:rPr lang="pl-PL"/>
              <a:t> </a:t>
            </a:r>
            <a:r>
              <a:rPr lang="pl-PL"/>
              <a:t>expense</a:t>
            </a:r>
            <a:r>
              <a:rPr lang="pl-PL"/>
              <a:t>.</a:t>
            </a:r>
            <a:endParaRPr/>
          </a:p>
          <a:p>
            <a:pPr>
              <a:lnSpc>
                <a:spcPct val="114999"/>
              </a:lnSpc>
              <a:defRPr/>
            </a:pPr>
            <a:r>
              <a:rPr lang="pl-PL"/>
              <a:t>Most </a:t>
            </a:r>
            <a:r>
              <a:rPr lang="pl-PL"/>
              <a:t>tactile</a:t>
            </a:r>
            <a:r>
              <a:rPr lang="pl-PL"/>
              <a:t> </a:t>
            </a:r>
            <a:r>
              <a:rPr lang="pl-PL"/>
              <a:t>graphics</a:t>
            </a:r>
            <a:r>
              <a:rPr lang="pl-PL"/>
              <a:t> </a:t>
            </a:r>
            <a:r>
              <a:rPr lang="pl-PL"/>
              <a:t>available</a:t>
            </a:r>
            <a:r>
              <a:rPr lang="pl-PL"/>
              <a:t> in open-</a:t>
            </a:r>
            <a:r>
              <a:rPr lang="pl-PL"/>
              <a:t>access</a:t>
            </a:r>
            <a:r>
              <a:rPr lang="pl-PL"/>
              <a:t> </a:t>
            </a:r>
            <a:r>
              <a:rPr lang="pl-PL"/>
              <a:t>repositories</a:t>
            </a:r>
            <a:r>
              <a:rPr lang="pl-PL"/>
              <a:t> </a:t>
            </a:r>
            <a:r>
              <a:rPr lang="pl-PL"/>
              <a:t>support</a:t>
            </a:r>
            <a:r>
              <a:rPr lang="pl-PL"/>
              <a:t> </a:t>
            </a:r>
            <a:r>
              <a:rPr lang="pl-PL"/>
              <a:t>education</a:t>
            </a:r>
            <a:r>
              <a:rPr lang="pl-PL"/>
              <a:t> in STEM </a:t>
            </a:r>
            <a:r>
              <a:rPr lang="pl-PL"/>
              <a:t>subjects</a:t>
            </a:r>
            <a:r>
              <a:rPr lang="pl-PL"/>
              <a:t>, </a:t>
            </a:r>
            <a:r>
              <a:rPr lang="pl-PL"/>
              <a:t>particularly</a:t>
            </a:r>
            <a:r>
              <a:rPr lang="pl-PL"/>
              <a:t> </a:t>
            </a:r>
            <a:r>
              <a:rPr lang="pl-PL"/>
              <a:t>mathematics</a:t>
            </a:r>
            <a:r>
              <a:rPr lang="pl-PL"/>
              <a:t>, geometry, </a:t>
            </a:r>
            <a:r>
              <a:rPr lang="pl-PL"/>
              <a:t>physics</a:t>
            </a:r>
            <a:r>
              <a:rPr lang="pl-PL"/>
              <a:t>, and </a:t>
            </a:r>
            <a:r>
              <a:rPr lang="pl-PL"/>
              <a:t>biology</a:t>
            </a:r>
            <a:r>
              <a:rPr lang="pl-PL"/>
              <a:t>. </a:t>
            </a:r>
            <a:r>
              <a:rPr lang="pl-PL"/>
              <a:t>Maps</a:t>
            </a:r>
            <a:r>
              <a:rPr lang="pl-PL"/>
              <a:t> and </a:t>
            </a:r>
            <a:r>
              <a:rPr lang="pl-PL"/>
              <a:t>plans</a:t>
            </a:r>
            <a:r>
              <a:rPr lang="pl-PL"/>
              <a:t>, </a:t>
            </a:r>
            <a:r>
              <a:rPr lang="pl-PL"/>
              <a:t>including</a:t>
            </a:r>
            <a:r>
              <a:rPr lang="pl-PL"/>
              <a:t> </a:t>
            </a:r>
            <a:r>
              <a:rPr lang="pl-PL"/>
              <a:t>geographical</a:t>
            </a:r>
            <a:r>
              <a:rPr lang="pl-PL"/>
              <a:t> and </a:t>
            </a:r>
            <a:r>
              <a:rPr lang="pl-PL"/>
              <a:t>historical</a:t>
            </a:r>
            <a:r>
              <a:rPr lang="pl-PL"/>
              <a:t> </a:t>
            </a:r>
            <a:r>
              <a:rPr lang="pl-PL"/>
              <a:t>maps</a:t>
            </a:r>
            <a:r>
              <a:rPr lang="pl-PL"/>
              <a:t>, </a:t>
            </a:r>
            <a:r>
              <a:rPr lang="pl-PL"/>
              <a:t>are</a:t>
            </a:r>
            <a:r>
              <a:rPr lang="pl-PL"/>
              <a:t> </a:t>
            </a:r>
            <a:r>
              <a:rPr lang="pl-PL"/>
              <a:t>also</a:t>
            </a:r>
            <a:r>
              <a:rPr lang="pl-PL"/>
              <a:t> </a:t>
            </a:r>
            <a:r>
              <a:rPr lang="pl-PL"/>
              <a:t>widely</a:t>
            </a:r>
            <a:r>
              <a:rPr lang="pl-PL"/>
              <a:t> </a:t>
            </a:r>
            <a:r>
              <a:rPr lang="pl-PL"/>
              <a:t>available</a:t>
            </a:r>
            <a:r>
              <a:rPr lang="pl-PL"/>
              <a:t>.</a:t>
            </a:r>
            <a:endParaRPr/>
          </a:p>
          <a:p>
            <a:pPr>
              <a:lnSpc>
                <a:spcPct val="114999"/>
              </a:lnSpc>
              <a:defRPr/>
            </a:pPr>
            <a:r>
              <a:rPr lang="pl-PL"/>
              <a:t>There</a:t>
            </a:r>
            <a:r>
              <a:rPr lang="pl-PL"/>
              <a:t> </a:t>
            </a:r>
            <a:r>
              <a:rPr lang="pl-PL"/>
              <a:t>is</a:t>
            </a:r>
            <a:r>
              <a:rPr lang="pl-PL"/>
              <a:t> no </a:t>
            </a:r>
            <a:r>
              <a:rPr lang="pl-PL"/>
              <a:t>formalized</a:t>
            </a:r>
            <a:r>
              <a:rPr lang="pl-PL"/>
              <a:t> </a:t>
            </a:r>
            <a:r>
              <a:rPr lang="pl-PL"/>
              <a:t>cooperation</a:t>
            </a:r>
            <a:r>
              <a:rPr lang="pl-PL"/>
              <a:t> </a:t>
            </a:r>
            <a:r>
              <a:rPr lang="pl-PL"/>
              <a:t>between</a:t>
            </a:r>
            <a:r>
              <a:rPr lang="pl-PL"/>
              <a:t> </a:t>
            </a:r>
            <a:r>
              <a:rPr lang="pl-PL"/>
              <a:t>institutions</a:t>
            </a:r>
            <a:r>
              <a:rPr lang="pl-PL"/>
              <a:t>.</a:t>
            </a:r>
            <a:endParaRPr/>
          </a:p>
          <a:p>
            <a:pPr>
              <a:lnSpc>
                <a:spcPct val="114999"/>
              </a:lnSpc>
              <a:defRPr/>
            </a:pPr>
            <a:r>
              <a:rPr lang="pl-PL"/>
              <a:t>Tactile</a:t>
            </a:r>
            <a:r>
              <a:rPr lang="pl-PL"/>
              <a:t> </a:t>
            </a:r>
            <a:r>
              <a:rPr lang="pl-PL"/>
              <a:t>graphics</a:t>
            </a:r>
            <a:r>
              <a:rPr lang="pl-PL"/>
              <a:t> </a:t>
            </a:r>
            <a:r>
              <a:rPr lang="pl-PL"/>
              <a:t>are</a:t>
            </a:r>
            <a:r>
              <a:rPr lang="pl-PL"/>
              <a:t> </a:t>
            </a:r>
            <a:r>
              <a:rPr lang="pl-PL"/>
              <a:t>generally</a:t>
            </a:r>
            <a:r>
              <a:rPr lang="pl-PL"/>
              <a:t> not </a:t>
            </a:r>
            <a:r>
              <a:rPr lang="pl-PL"/>
              <a:t>accompanied</a:t>
            </a:r>
            <a:r>
              <a:rPr lang="pl-PL"/>
              <a:t> by </a:t>
            </a:r>
            <a:r>
              <a:rPr lang="pl-PL"/>
              <a:t>instructions</a:t>
            </a:r>
            <a:r>
              <a:rPr lang="pl-PL"/>
              <a:t> on </a:t>
            </a:r>
            <a:r>
              <a:rPr lang="pl-PL"/>
              <a:t>how</a:t>
            </a:r>
            <a:r>
              <a:rPr lang="pl-PL"/>
              <a:t> to </a:t>
            </a:r>
            <a:r>
              <a:rPr lang="pl-PL"/>
              <a:t>explore</a:t>
            </a:r>
            <a:r>
              <a:rPr lang="pl-PL"/>
              <a:t> </a:t>
            </a:r>
            <a:r>
              <a:rPr lang="pl-PL"/>
              <a:t>or</a:t>
            </a:r>
            <a:r>
              <a:rPr lang="pl-PL"/>
              <a:t> </a:t>
            </a:r>
            <a:r>
              <a:rPr lang="pl-PL"/>
              <a:t>interpret</a:t>
            </a:r>
            <a:r>
              <a:rPr lang="pl-PL"/>
              <a:t> </a:t>
            </a:r>
            <a:r>
              <a:rPr lang="pl-PL"/>
              <a:t>them</a:t>
            </a:r>
            <a:r>
              <a:rPr lang="pl-PL"/>
              <a:t>. </a:t>
            </a:r>
            <a:r>
              <a:rPr lang="pl-PL"/>
              <a:t>However</a:t>
            </a:r>
            <a:r>
              <a:rPr lang="pl-PL"/>
              <a:t>, </a:t>
            </a:r>
            <a:r>
              <a:rPr lang="pl-PL" b="1">
                <a:solidFill>
                  <a:schemeClr val="accent2"/>
                </a:solidFill>
              </a:rPr>
              <a:t>Poland </a:t>
            </a:r>
            <a:r>
              <a:rPr lang="pl-PL" b="1">
                <a:solidFill>
                  <a:schemeClr val="accent2"/>
                </a:solidFill>
              </a:rPr>
              <a:t>has</a:t>
            </a:r>
            <a:r>
              <a:rPr lang="pl-PL" b="1">
                <a:solidFill>
                  <a:schemeClr val="accent2"/>
                </a:solidFill>
              </a:rPr>
              <a:t> a </a:t>
            </a:r>
            <a:r>
              <a:rPr lang="pl-PL" b="1">
                <a:solidFill>
                  <a:schemeClr val="accent2"/>
                </a:solidFill>
              </a:rPr>
              <a:t>well-developed</a:t>
            </a:r>
            <a:r>
              <a:rPr lang="pl-PL" b="1">
                <a:solidFill>
                  <a:schemeClr val="accent2"/>
                </a:solidFill>
              </a:rPr>
              <a:t> </a:t>
            </a:r>
            <a:r>
              <a:rPr lang="pl-PL" b="1">
                <a:solidFill>
                  <a:schemeClr val="accent2"/>
                </a:solidFill>
              </a:rPr>
              <a:t>methodology</a:t>
            </a:r>
            <a:r>
              <a:rPr lang="pl-PL" b="1">
                <a:solidFill>
                  <a:schemeClr val="accent2"/>
                </a:solidFill>
              </a:rPr>
              <a:t> for </a:t>
            </a:r>
            <a:r>
              <a:rPr lang="pl-PL" b="1">
                <a:solidFill>
                  <a:schemeClr val="accent2"/>
                </a:solidFill>
              </a:rPr>
              <a:t>teaching</a:t>
            </a:r>
            <a:r>
              <a:rPr lang="pl-PL" b="1">
                <a:solidFill>
                  <a:schemeClr val="accent2"/>
                </a:solidFill>
              </a:rPr>
              <a:t> </a:t>
            </a:r>
            <a:r>
              <a:rPr lang="pl-PL" b="1">
                <a:solidFill>
                  <a:schemeClr val="accent2"/>
                </a:solidFill>
              </a:rPr>
              <a:t>students</a:t>
            </a:r>
            <a:r>
              <a:rPr lang="pl-PL" b="1">
                <a:solidFill>
                  <a:schemeClr val="accent2"/>
                </a:solidFill>
              </a:rPr>
              <a:t> to </a:t>
            </a:r>
            <a:r>
              <a:rPr lang="pl-PL" b="1">
                <a:solidFill>
                  <a:schemeClr val="accent2"/>
                </a:solidFill>
              </a:rPr>
              <a:t>read</a:t>
            </a:r>
            <a:r>
              <a:rPr lang="pl-PL" b="1">
                <a:solidFill>
                  <a:schemeClr val="accent2"/>
                </a:solidFill>
              </a:rPr>
              <a:t> and </a:t>
            </a:r>
            <a:r>
              <a:rPr lang="pl-PL" b="1">
                <a:solidFill>
                  <a:schemeClr val="accent2"/>
                </a:solidFill>
              </a:rPr>
              <a:t>interpret</a:t>
            </a:r>
            <a:r>
              <a:rPr lang="pl-PL" b="1">
                <a:solidFill>
                  <a:schemeClr val="accent2"/>
                </a:solidFill>
              </a:rPr>
              <a:t> </a:t>
            </a:r>
            <a:r>
              <a:rPr lang="pl-PL" b="1">
                <a:solidFill>
                  <a:schemeClr val="accent2"/>
                </a:solidFill>
              </a:rPr>
              <a:t>tactile</a:t>
            </a:r>
            <a:r>
              <a:rPr lang="pl-PL" b="1">
                <a:solidFill>
                  <a:schemeClr val="accent2"/>
                </a:solidFill>
              </a:rPr>
              <a:t> </a:t>
            </a:r>
            <a:r>
              <a:rPr lang="pl-PL" b="1">
                <a:solidFill>
                  <a:schemeClr val="accent2"/>
                </a:solidFill>
              </a:rPr>
              <a:t>graphics</a:t>
            </a:r>
            <a:r>
              <a:rPr lang="pl-PL" b="1">
                <a:solidFill>
                  <a:schemeClr val="accent2"/>
                </a:solidFill>
              </a:rPr>
              <a:t>.</a:t>
            </a:r>
            <a:endParaRPr/>
          </a:p>
          <a:p>
            <a:pPr>
              <a:lnSpc>
                <a:spcPct val="114999"/>
              </a:lnSpc>
              <a:defRPr/>
            </a:pPr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202702377" name="Rectangle 24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52975758" name="Tytuł 1"/>
          <p:cNvSpPr>
            <a:spLocks noGrp="1"/>
          </p:cNvSpPr>
          <p:nvPr>
            <p:ph type="title"/>
          </p:nvPr>
        </p:nvSpPr>
        <p:spPr bwMode="auto">
          <a:xfrm>
            <a:off x="630918" y="643465"/>
            <a:ext cx="3895358" cy="1846615"/>
          </a:xfrm>
        </p:spPr>
        <p:txBody>
          <a:bodyPr anchor="b">
            <a:normAutofit/>
          </a:bodyPr>
          <a:lstStyle/>
          <a:p>
            <a:pPr>
              <a:defRPr/>
            </a:pPr>
            <a:r>
              <a:rPr lang="pl-PL" sz="4200"/>
              <a:t>Primer</a:t>
            </a:r>
            <a:r>
              <a:rPr lang="pl-PL" sz="4200"/>
              <a:t> for Learning to Draw</a:t>
            </a:r>
            <a:endParaRPr/>
          </a:p>
        </p:txBody>
      </p:sp>
      <p:sp>
        <p:nvSpPr>
          <p:cNvPr id="1530831401" name="sketch line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640080" y="2659144"/>
            <a:ext cx="3566160" cy="18288"/>
          </a:xfrm>
          <a:custGeom>
            <a:avLst/>
            <a:gdLst>
              <a:gd name="csX0" fmla="*/ 0 w 3566160"/>
              <a:gd name="csY0" fmla="*/ 0 h 18288"/>
              <a:gd name="csX1" fmla="*/ 665683 w 3566160"/>
              <a:gd name="csY1" fmla="*/ 0 h 18288"/>
              <a:gd name="csX2" fmla="*/ 1331366 w 3566160"/>
              <a:gd name="csY2" fmla="*/ 0 h 18288"/>
              <a:gd name="csX3" fmla="*/ 1818742 w 3566160"/>
              <a:gd name="csY3" fmla="*/ 0 h 18288"/>
              <a:gd name="csX4" fmla="*/ 2413102 w 3566160"/>
              <a:gd name="csY4" fmla="*/ 0 h 18288"/>
              <a:gd name="csX5" fmla="*/ 2936138 w 3566160"/>
              <a:gd name="csY5" fmla="*/ 0 h 18288"/>
              <a:gd name="csX6" fmla="*/ 3566160 w 3566160"/>
              <a:gd name="csY6" fmla="*/ 0 h 18288"/>
              <a:gd name="csX7" fmla="*/ 3566160 w 3566160"/>
              <a:gd name="csY7" fmla="*/ 18288 h 18288"/>
              <a:gd name="csX8" fmla="*/ 2971800 w 3566160"/>
              <a:gd name="csY8" fmla="*/ 18288 h 18288"/>
              <a:gd name="csX9" fmla="*/ 2448763 w 3566160"/>
              <a:gd name="csY9" fmla="*/ 18288 h 18288"/>
              <a:gd name="csX10" fmla="*/ 1854403 w 3566160"/>
              <a:gd name="csY10" fmla="*/ 18288 h 18288"/>
              <a:gd name="csX11" fmla="*/ 1295705 w 3566160"/>
              <a:gd name="csY11" fmla="*/ 18288 h 18288"/>
              <a:gd name="csX12" fmla="*/ 772668 w 3566160"/>
              <a:gd name="csY12" fmla="*/ 18288 h 18288"/>
              <a:gd name="csX13" fmla="*/ 0 w 3566160"/>
              <a:gd name="csY13" fmla="*/ 18288 h 18288"/>
              <a:gd name="csX14" fmla="*/ 0 w 3566160"/>
              <a:gd name="csY1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566160" h="18288" fill="none" stroke="1" extrusionOk="0">
                <a:moveTo>
                  <a:pt x="0" y="0"/>
                </a:moveTo>
                <a:cubicBezTo>
                  <a:pt x="222644" y="15773"/>
                  <a:pt x="447078" y="-30288"/>
                  <a:pt x="665683" y="0"/>
                </a:cubicBezTo>
                <a:cubicBezTo>
                  <a:pt x="884288" y="30288"/>
                  <a:pt x="1132425" y="-6167"/>
                  <a:pt x="1331366" y="0"/>
                </a:cubicBezTo>
                <a:cubicBezTo>
                  <a:pt x="1530307" y="6167"/>
                  <a:pt x="1680942" y="17562"/>
                  <a:pt x="1818742" y="0"/>
                </a:cubicBezTo>
                <a:cubicBezTo>
                  <a:pt x="1956542" y="-17562"/>
                  <a:pt x="2130227" y="23032"/>
                  <a:pt x="2413102" y="0"/>
                </a:cubicBezTo>
                <a:cubicBezTo>
                  <a:pt x="2695977" y="-23032"/>
                  <a:pt x="2679988" y="-13260"/>
                  <a:pt x="2936138" y="0"/>
                </a:cubicBezTo>
                <a:cubicBezTo>
                  <a:pt x="3192288" y="13260"/>
                  <a:pt x="3378668" y="16268"/>
                  <a:pt x="3566160" y="0"/>
                </a:cubicBezTo>
                <a:cubicBezTo>
                  <a:pt x="3566199" y="7328"/>
                  <a:pt x="3566779" y="9982"/>
                  <a:pt x="3566160" y="18288"/>
                </a:cubicBezTo>
                <a:cubicBezTo>
                  <a:pt x="3315478" y="45899"/>
                  <a:pt x="3188272" y="-7574"/>
                  <a:pt x="2971800" y="18288"/>
                </a:cubicBezTo>
                <a:cubicBezTo>
                  <a:pt x="2755328" y="44150"/>
                  <a:pt x="2598570" y="34692"/>
                  <a:pt x="2448763" y="18288"/>
                </a:cubicBezTo>
                <a:cubicBezTo>
                  <a:pt x="2298956" y="1884"/>
                  <a:pt x="2011344" y="-7043"/>
                  <a:pt x="1854403" y="18288"/>
                </a:cubicBezTo>
                <a:cubicBezTo>
                  <a:pt x="1697462" y="43619"/>
                  <a:pt x="1444994" y="618"/>
                  <a:pt x="1295705" y="18288"/>
                </a:cubicBezTo>
                <a:cubicBezTo>
                  <a:pt x="1146416" y="35958"/>
                  <a:pt x="965401" y="42167"/>
                  <a:pt x="772668" y="18288"/>
                </a:cubicBezTo>
                <a:cubicBezTo>
                  <a:pt x="579935" y="-5591"/>
                  <a:pt x="352420" y="-19381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566160" h="18288" fill="norm" stroke="0" extrusionOk="0">
                <a:moveTo>
                  <a:pt x="0" y="0"/>
                </a:moveTo>
                <a:cubicBezTo>
                  <a:pt x="169947" y="-5008"/>
                  <a:pt x="340602" y="-17518"/>
                  <a:pt x="594360" y="0"/>
                </a:cubicBezTo>
                <a:cubicBezTo>
                  <a:pt x="848118" y="17518"/>
                  <a:pt x="997921" y="8866"/>
                  <a:pt x="1224382" y="0"/>
                </a:cubicBezTo>
                <a:cubicBezTo>
                  <a:pt x="1450843" y="-8866"/>
                  <a:pt x="1572343" y="8392"/>
                  <a:pt x="1783080" y="0"/>
                </a:cubicBezTo>
                <a:cubicBezTo>
                  <a:pt x="1993817" y="-8392"/>
                  <a:pt x="2266728" y="2126"/>
                  <a:pt x="2448763" y="0"/>
                </a:cubicBezTo>
                <a:cubicBezTo>
                  <a:pt x="2630798" y="-2126"/>
                  <a:pt x="2815508" y="-13843"/>
                  <a:pt x="3043123" y="0"/>
                </a:cubicBezTo>
                <a:cubicBezTo>
                  <a:pt x="3270738" y="13843"/>
                  <a:pt x="3420568" y="2184"/>
                  <a:pt x="3566160" y="0"/>
                </a:cubicBezTo>
                <a:cubicBezTo>
                  <a:pt x="3566487" y="8595"/>
                  <a:pt x="3566088" y="13110"/>
                  <a:pt x="3566160" y="18288"/>
                </a:cubicBezTo>
                <a:cubicBezTo>
                  <a:pt x="3421748" y="9323"/>
                  <a:pt x="3176383" y="-3939"/>
                  <a:pt x="2971800" y="18288"/>
                </a:cubicBezTo>
                <a:cubicBezTo>
                  <a:pt x="2767217" y="40515"/>
                  <a:pt x="2590769" y="4336"/>
                  <a:pt x="2306117" y="18288"/>
                </a:cubicBezTo>
                <a:cubicBezTo>
                  <a:pt x="2021465" y="32240"/>
                  <a:pt x="1860727" y="-9280"/>
                  <a:pt x="1676095" y="18288"/>
                </a:cubicBezTo>
                <a:cubicBezTo>
                  <a:pt x="1491463" y="45856"/>
                  <a:pt x="1329173" y="5765"/>
                  <a:pt x="1153058" y="18288"/>
                </a:cubicBezTo>
                <a:cubicBezTo>
                  <a:pt x="976943" y="30811"/>
                  <a:pt x="895178" y="4751"/>
                  <a:pt x="665683" y="18288"/>
                </a:cubicBezTo>
                <a:cubicBezTo>
                  <a:pt x="436189" y="31825"/>
                  <a:pt x="302924" y="2002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47971974" name="Symbol zastępczy zawartości 2"/>
          <p:cNvSpPr>
            <a:spLocks noGrp="1"/>
          </p:cNvSpPr>
          <p:nvPr>
            <p:ph idx="1"/>
          </p:nvPr>
        </p:nvSpPr>
        <p:spPr bwMode="auto">
          <a:xfrm>
            <a:off x="630936" y="2807167"/>
            <a:ext cx="3895522" cy="338639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pl-PL" sz="2200"/>
              <a:t>Benita </a:t>
            </a:r>
            <a:r>
              <a:rPr lang="pl-PL" sz="2200"/>
              <a:t>Hadamik</a:t>
            </a:r>
            <a:r>
              <a:rPr lang="pl-PL" sz="2200"/>
              <a:t>, Elżbieta Więckowska, Róża Czacka Special </a:t>
            </a:r>
            <a:r>
              <a:rPr lang="pl-PL" sz="2200"/>
              <a:t>Educational</a:t>
            </a:r>
            <a:r>
              <a:rPr lang="pl-PL" sz="2200"/>
              <a:t> Centre for </a:t>
            </a:r>
            <a:r>
              <a:rPr lang="pl-PL" sz="2200"/>
              <a:t>Children</a:t>
            </a:r>
            <a:r>
              <a:rPr lang="pl-PL" sz="2200"/>
              <a:t> with </a:t>
            </a:r>
            <a:r>
              <a:rPr lang="pl-PL" sz="2200"/>
              <a:t>Blindness</a:t>
            </a:r>
            <a:endParaRPr lang="pl-PL" sz="2200"/>
          </a:p>
        </p:txBody>
      </p:sp>
      <p:pic>
        <p:nvPicPr>
          <p:cNvPr id="741656084" name="Obraz 10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5047625" y="164592"/>
            <a:ext cx="2989813" cy="3456432"/>
          </a:xfrm>
          <a:prstGeom prst="rect">
            <a:avLst/>
          </a:prstGeom>
        </p:spPr>
      </p:pic>
      <p:pic>
        <p:nvPicPr>
          <p:cNvPr id="1083362679" name="Obraz 4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8247888" y="175110"/>
            <a:ext cx="3785616" cy="2621538"/>
          </a:xfrm>
          <a:prstGeom prst="rect">
            <a:avLst/>
          </a:prstGeom>
        </p:spPr>
      </p:pic>
      <p:pic>
        <p:nvPicPr>
          <p:cNvPr id="152123238" name="Obraz 8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4992624" y="3886360"/>
            <a:ext cx="3099816" cy="2216367"/>
          </a:xfrm>
          <a:prstGeom prst="rect">
            <a:avLst/>
          </a:prstGeom>
        </p:spPr>
      </p:pic>
      <p:pic>
        <p:nvPicPr>
          <p:cNvPr id="243632691" name="Obraz 6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8247888" y="3153592"/>
            <a:ext cx="3785616" cy="28581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 useBgFill="1">
        <p:nvSpPr>
          <p:cNvPr id="387779864" name="Rectangle 9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67751157" name="Tytuł 1"/>
          <p:cNvSpPr>
            <a:spLocks noGrp="1"/>
          </p:cNvSpPr>
          <p:nvPr>
            <p:ph type="title"/>
          </p:nvPr>
        </p:nvSpPr>
        <p:spPr bwMode="auto">
          <a:xfrm>
            <a:off x="567744" y="-376457"/>
            <a:ext cx="6155988" cy="1182927"/>
          </a:xfrm>
        </p:spPr>
        <p:txBody>
          <a:bodyPr anchor="b">
            <a:normAutofit/>
          </a:bodyPr>
          <a:lstStyle/>
          <a:p>
            <a:pPr>
              <a:defRPr/>
            </a:pPr>
            <a:r>
              <a:rPr lang="pl-PL" sz="4000"/>
              <a:t>Hungry</a:t>
            </a:r>
            <a:r>
              <a:rPr lang="pl-PL" sz="4000"/>
              <a:t> </a:t>
            </a:r>
            <a:r>
              <a:rPr lang="pl-PL" sz="4000"/>
              <a:t>Fingers</a:t>
            </a:r>
            <a:endParaRPr lang="pl-PL" sz="4000"/>
          </a:p>
        </p:txBody>
      </p:sp>
      <p:cxnSp>
        <p:nvCxnSpPr>
          <p:cNvPr id="327602844" name="Straight Connector 11"/>
          <p:cNvCxnSpPr>
            <a:cxnSpLocks noAdjustHandles="1" noChangeArrowheads="1" noChangeAspect="1" noChangeShapeType="1" noEditPoints="1" noGrp="1" noMove="1" noResize="1" noRot="1"/>
          </p:cNvCxnSpPr>
          <p:nvPr/>
        </p:nvCxnSpPr>
        <p:spPr bwMode="auto">
          <a:xfrm>
            <a:off x="0" y="806470"/>
            <a:ext cx="7903723" cy="0"/>
          </a:xfrm>
          <a:prstGeom prst="line">
            <a:avLst/>
          </a:prstGeom>
          <a:ln w="25400" cap="sq"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7865951" name="Symbol zastępczy zawartości 2"/>
          <p:cNvSpPr>
            <a:spLocks noGrp="1"/>
          </p:cNvSpPr>
          <p:nvPr>
            <p:ph idx="1"/>
          </p:nvPr>
        </p:nvSpPr>
        <p:spPr bwMode="auto">
          <a:xfrm>
            <a:off x="211348" y="1064924"/>
            <a:ext cx="7411770" cy="3344459"/>
          </a:xfrm>
        </p:spPr>
        <p:txBody>
          <a:bodyPr anchor="t">
            <a:normAutofit/>
          </a:bodyPr>
          <a:lstStyle/>
          <a:p>
            <a:pPr>
              <a:defRPr/>
            </a:pP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Hungry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Fingers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is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a one-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man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company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specializing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in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designing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and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producing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educational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tools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for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young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learners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with a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visual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impairment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. The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tools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are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designed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to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help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totally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blind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children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understand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difficult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concepts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based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on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visual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experience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, and on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spatial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relations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needed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for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reading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tactile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graphics</a:t>
            </a: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. </a:t>
            </a:r>
            <a:endParaRPr/>
          </a:p>
          <a:p>
            <a:pPr>
              <a:defRPr/>
            </a:pPr>
            <a:r>
              <a:rPr lang="pl-PL" sz="2000">
                <a:solidFill>
                  <a:schemeClr val="tx1">
                    <a:alpha val="80000"/>
                  </a:schemeClr>
                </a:solidFill>
              </a:rPr>
              <a:t>Prof. Bogusław Marek</a:t>
            </a:r>
            <a:endParaRPr/>
          </a:p>
        </p:txBody>
      </p:sp>
      <p:pic>
        <p:nvPicPr>
          <p:cNvPr id="1314349493" name="Obraz 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8276904" y="93517"/>
            <a:ext cx="3162395" cy="6764483"/>
          </a:xfrm>
          <a:prstGeom prst="rect">
            <a:avLst/>
          </a:prstGeom>
        </p:spPr>
      </p:pic>
      <p:sp>
        <p:nvSpPr>
          <p:cNvPr id="1714955305" name="Graphic 11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10924552" y="1899283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 fill="norm" stroke="1" extrusionOk="0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860917316" name="Graphic 10"/>
          <p:cNvSpPr>
            <a:spLocks noAdjustHandles="1" noChangeArrowheads="1" noChangeAspect="1" noChangeShapeType="1" noEditPoints="1" noGrp="1" noMove="1" noResize="1" noRot="1" noTextEdit="1"/>
          </p:cNvSpPr>
          <p:nvPr/>
        </p:nvSpPr>
        <p:spPr bwMode="auto">
          <a:xfrm>
            <a:off x="11236862" y="218992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 fill="norm" stroke="1" extrusionOk="0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US"/>
          </a:p>
        </p:txBody>
      </p:sp>
      <p:pic>
        <p:nvPicPr>
          <p:cNvPr id="721573572" name="Obraz 5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3830551" y="3185902"/>
            <a:ext cx="4716859" cy="3425922"/>
          </a:xfrm>
          <a:prstGeom prst="rect">
            <a:avLst/>
          </a:prstGeom>
        </p:spPr>
      </p:pic>
      <p:sp>
        <p:nvSpPr>
          <p:cNvPr id="1949867995" name="pole tekstowe 7"/>
          <p:cNvSpPr txBox="1"/>
          <p:nvPr/>
        </p:nvSpPr>
        <p:spPr bwMode="auto">
          <a:xfrm flipH="0" flipV="0">
            <a:off x="187462" y="3185902"/>
            <a:ext cx="3539413" cy="366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l-PL" u="sng">
                <a:hlinkClick r:id="rId5" tooltip=""/>
              </a:rPr>
              <a:t>https://www.hungryfingers.com/</a:t>
            </a:r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93851554" name="Tytuł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l-PL"/>
              <a:t>Strengths</a:t>
            </a:r>
            <a:r>
              <a:rPr lang="pl-PL"/>
              <a:t> vs. </a:t>
            </a:r>
            <a:r>
              <a:rPr lang="pl-PL"/>
              <a:t>Weaknesses</a:t>
            </a:r>
            <a:endParaRPr lang="pl-PL"/>
          </a:p>
        </p:txBody>
      </p:sp>
      <p:sp>
        <p:nvSpPr>
          <p:cNvPr id="678322968" name="Symbol zastępczy zawartości 2"/>
          <p:cNvSpPr>
            <a:spLocks noGrp="1"/>
          </p:cNvSpPr>
          <p:nvPr>
            <p:ph sz="half" idx="1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75000" lnSpcReduction="5000"/>
          </a:bodyPr>
          <a:lstStyle/>
          <a:p>
            <a:pPr>
              <a:lnSpc>
                <a:spcPct val="114999"/>
              </a:lnSpc>
              <a:defRPr/>
            </a:pPr>
            <a:r>
              <a:rPr lang="pl-PL"/>
              <a:t>School </a:t>
            </a:r>
            <a:r>
              <a:rPr lang="pl-PL"/>
              <a:t>textbooks</a:t>
            </a:r>
            <a:r>
              <a:rPr lang="pl-PL"/>
              <a:t> and </a:t>
            </a:r>
            <a:r>
              <a:rPr lang="pl-PL"/>
              <a:t>tactile</a:t>
            </a:r>
            <a:r>
              <a:rPr lang="pl-PL"/>
              <a:t> </a:t>
            </a:r>
            <a:r>
              <a:rPr lang="pl-PL"/>
              <a:t>graphics</a:t>
            </a:r>
            <a:endParaRPr lang="pl-PL"/>
          </a:p>
          <a:p>
            <a:pPr>
              <a:lnSpc>
                <a:spcPct val="114999"/>
              </a:lnSpc>
              <a:defRPr/>
            </a:pPr>
            <a:r>
              <a:rPr lang="pl-PL"/>
              <a:t>Repository</a:t>
            </a:r>
            <a:r>
              <a:rPr lang="pl-PL"/>
              <a:t> of </a:t>
            </a:r>
            <a:r>
              <a:rPr lang="pl-PL"/>
              <a:t>tactile</a:t>
            </a:r>
            <a:r>
              <a:rPr lang="pl-PL"/>
              <a:t> </a:t>
            </a:r>
            <a:r>
              <a:rPr lang="pl-PL"/>
              <a:t>graphics</a:t>
            </a:r>
            <a:endParaRPr lang="pl-PL"/>
          </a:p>
          <a:p>
            <a:pPr>
              <a:lnSpc>
                <a:spcPct val="114999"/>
              </a:lnSpc>
              <a:defRPr/>
            </a:pPr>
            <a:r>
              <a:rPr lang="pl-PL"/>
              <a:t>Existing</a:t>
            </a:r>
            <a:r>
              <a:rPr lang="pl-PL"/>
              <a:t> </a:t>
            </a:r>
            <a:r>
              <a:rPr lang="pl-PL"/>
              <a:t>standards</a:t>
            </a:r>
            <a:r>
              <a:rPr lang="pl-PL"/>
              <a:t> and </a:t>
            </a:r>
            <a:r>
              <a:rPr lang="pl-PL"/>
              <a:t>guidelines</a:t>
            </a:r>
            <a:endParaRPr lang="pl-PL"/>
          </a:p>
          <a:p>
            <a:pPr>
              <a:lnSpc>
                <a:spcPct val="114999"/>
              </a:lnSpc>
              <a:defRPr/>
            </a:pPr>
            <a:r>
              <a:rPr lang="pl-PL"/>
              <a:t>Teaching</a:t>
            </a:r>
            <a:r>
              <a:rPr lang="pl-PL"/>
              <a:t> </a:t>
            </a:r>
            <a:r>
              <a:rPr lang="pl-PL"/>
              <a:t>methodologies</a:t>
            </a:r>
            <a:endParaRPr lang="pl-PL"/>
          </a:p>
          <a:p>
            <a:pPr>
              <a:lnSpc>
                <a:spcPct val="114999"/>
              </a:lnSpc>
              <a:defRPr/>
            </a:pPr>
            <a:r>
              <a:rPr lang="pl-PL"/>
              <a:t>Initiatives</a:t>
            </a:r>
            <a:r>
              <a:rPr lang="pl-PL"/>
              <a:t> by non-</a:t>
            </a:r>
            <a:r>
              <a:rPr lang="pl-PL"/>
              <a:t>governmental</a:t>
            </a:r>
            <a:r>
              <a:rPr lang="pl-PL"/>
              <a:t> </a:t>
            </a:r>
            <a:r>
              <a:rPr lang="pl-PL"/>
              <a:t>organisations</a:t>
            </a:r>
            <a:r>
              <a:rPr lang="pl-PL"/>
              <a:t> (</a:t>
            </a:r>
            <a:r>
              <a:rPr lang="pl-PL"/>
              <a:t>NGOs</a:t>
            </a:r>
            <a:r>
              <a:rPr lang="pl-PL"/>
              <a:t>)</a:t>
            </a:r>
            <a:endParaRPr/>
          </a:p>
          <a:p>
            <a:pPr>
              <a:lnSpc>
                <a:spcPct val="114999"/>
              </a:lnSpc>
              <a:defRPr/>
            </a:pPr>
            <a:r>
              <a:rPr lang="pl-PL"/>
              <a:t>Growing</a:t>
            </a:r>
            <a:r>
              <a:rPr lang="pl-PL"/>
              <a:t> </a:t>
            </a:r>
            <a:r>
              <a:rPr lang="pl-PL"/>
              <a:t>interest</a:t>
            </a:r>
            <a:r>
              <a:rPr lang="pl-PL"/>
              <a:t> in </a:t>
            </a:r>
            <a:r>
              <a:rPr lang="pl-PL"/>
              <a:t>tactile</a:t>
            </a:r>
            <a:r>
              <a:rPr lang="pl-PL"/>
              <a:t> </a:t>
            </a:r>
            <a:r>
              <a:rPr lang="pl-PL"/>
              <a:t>graphics</a:t>
            </a:r>
            <a:r>
              <a:rPr lang="pl-PL"/>
              <a:t>, </a:t>
            </a:r>
            <a:r>
              <a:rPr lang="pl-PL"/>
              <a:t>particularly</a:t>
            </a:r>
            <a:r>
              <a:rPr lang="pl-PL"/>
              <a:t> in </a:t>
            </a:r>
            <a:r>
              <a:rPr lang="pl-PL"/>
              <a:t>testing</a:t>
            </a:r>
            <a:r>
              <a:rPr lang="pl-PL"/>
              <a:t> </a:t>
            </a:r>
            <a:r>
              <a:rPr lang="pl-PL"/>
              <a:t>new</a:t>
            </a:r>
            <a:r>
              <a:rPr lang="pl-PL"/>
              <a:t> </a:t>
            </a:r>
            <a:r>
              <a:rPr lang="pl-PL"/>
              <a:t>production</a:t>
            </a:r>
            <a:r>
              <a:rPr lang="pl-PL"/>
              <a:t> </a:t>
            </a:r>
            <a:r>
              <a:rPr lang="pl-PL"/>
              <a:t>methods</a:t>
            </a:r>
            <a:r>
              <a:rPr lang="pl-PL"/>
              <a:t>, and a </a:t>
            </a:r>
            <a:r>
              <a:rPr lang="pl-PL"/>
              <a:t>substantial</a:t>
            </a:r>
            <a:r>
              <a:rPr lang="pl-PL"/>
              <a:t> </a:t>
            </a:r>
            <a:r>
              <a:rPr lang="pl-PL"/>
              <a:t>amount</a:t>
            </a:r>
            <a:r>
              <a:rPr lang="pl-PL"/>
              <a:t> of </a:t>
            </a:r>
            <a:r>
              <a:rPr lang="pl-PL"/>
              <a:t>ongoing</a:t>
            </a:r>
            <a:r>
              <a:rPr lang="pl-PL"/>
              <a:t> </a:t>
            </a:r>
            <a:r>
              <a:rPr lang="pl-PL"/>
              <a:t>research</a:t>
            </a:r>
            <a:r>
              <a:rPr lang="pl-PL"/>
              <a:t>.</a:t>
            </a:r>
            <a:endParaRPr/>
          </a:p>
        </p:txBody>
      </p:sp>
      <p:sp>
        <p:nvSpPr>
          <p:cNvPr id="1998954243" name="Symbol zastępczy zawartości 3"/>
          <p:cNvSpPr>
            <a:spLocks noGrp="1"/>
          </p:cNvSpPr>
          <p:nvPr>
            <p:ph sz="half" idx="2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>
              <a:lnSpc>
                <a:spcPct val="114999"/>
              </a:lnSpc>
              <a:defRPr/>
            </a:pPr>
            <a:r>
              <a:rPr lang="pl-PL"/>
              <a:t>Lack of one </a:t>
            </a:r>
            <a:r>
              <a:rPr lang="pl-PL"/>
              <a:t>centralized</a:t>
            </a:r>
            <a:r>
              <a:rPr lang="pl-PL"/>
              <a:t> </a:t>
            </a:r>
            <a:r>
              <a:rPr lang="pl-PL"/>
              <a:t>repository</a:t>
            </a:r>
            <a:endParaRPr lang="pl-PL"/>
          </a:p>
          <a:p>
            <a:pPr>
              <a:lnSpc>
                <a:spcPct val="114999"/>
              </a:lnSpc>
              <a:defRPr/>
            </a:pPr>
            <a:r>
              <a:rPr lang="pl-PL"/>
              <a:t>Lack of </a:t>
            </a:r>
            <a:r>
              <a:rPr lang="pl-PL"/>
              <a:t>database</a:t>
            </a:r>
            <a:r>
              <a:rPr lang="pl-PL"/>
              <a:t> of </a:t>
            </a:r>
            <a:r>
              <a:rPr lang="pl-PL"/>
              <a:t>tactile</a:t>
            </a:r>
            <a:r>
              <a:rPr lang="pl-PL"/>
              <a:t> </a:t>
            </a:r>
            <a:r>
              <a:rPr lang="pl-PL"/>
              <a:t>graphics</a:t>
            </a:r>
            <a:r>
              <a:rPr lang="pl-PL"/>
              <a:t> </a:t>
            </a:r>
            <a:r>
              <a:rPr lang="pl-PL"/>
              <a:t>suitable</a:t>
            </a:r>
            <a:r>
              <a:rPr lang="pl-PL"/>
              <a:t> for </a:t>
            </a:r>
            <a:r>
              <a:rPr lang="pl-PL"/>
              <a:t>different</a:t>
            </a:r>
            <a:r>
              <a:rPr lang="pl-PL"/>
              <a:t> </a:t>
            </a:r>
            <a:r>
              <a:rPr lang="pl-PL"/>
              <a:t>production</a:t>
            </a:r>
            <a:r>
              <a:rPr lang="pl-PL"/>
              <a:t> </a:t>
            </a:r>
            <a:r>
              <a:rPr lang="pl-PL"/>
              <a:t>techniques</a:t>
            </a:r>
            <a:endParaRPr lang="pl-PL"/>
          </a:p>
          <a:p>
            <a:pPr>
              <a:lnSpc>
                <a:spcPct val="114999"/>
              </a:lnSpc>
              <a:defRPr/>
            </a:pPr>
            <a:r>
              <a:rPr lang="pl-PL"/>
              <a:t>Insufficient</a:t>
            </a:r>
            <a:r>
              <a:rPr lang="pl-PL"/>
              <a:t> </a:t>
            </a:r>
            <a:r>
              <a:rPr lang="pl-PL"/>
              <a:t>attention</a:t>
            </a:r>
            <a:r>
              <a:rPr lang="pl-PL"/>
              <a:t> to </a:t>
            </a:r>
            <a:r>
              <a:rPr lang="pl-PL"/>
              <a:t>tactile</a:t>
            </a:r>
            <a:r>
              <a:rPr lang="pl-PL"/>
              <a:t> </a:t>
            </a:r>
            <a:r>
              <a:rPr lang="pl-PL"/>
              <a:t>graphics</a:t>
            </a:r>
            <a:r>
              <a:rPr lang="pl-PL"/>
              <a:t> </a:t>
            </a:r>
            <a:r>
              <a:rPr lang="pl-PL"/>
              <a:t>education</a:t>
            </a:r>
            <a:r>
              <a:rPr lang="pl-PL"/>
              <a:t> in mainstream </a:t>
            </a:r>
            <a:r>
              <a:rPr lang="pl-PL"/>
              <a:t>schools</a:t>
            </a:r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8568871" name="TextBox 5"/>
          <p:cNvSpPr txBox="1">
            <a:spLocks noGrp="1"/>
          </p:cNvSpPr>
          <p:nvPr>
            <p:ph type="title" idx="4294967295"/>
          </p:nvPr>
        </p:nvSpPr>
        <p:spPr bwMode="auto">
          <a:xfrm>
            <a:off x="7016990" y="279399"/>
            <a:ext cx="4894662" cy="2481128"/>
          </a:xfrm>
          <a:prstGeom prst="rect">
            <a:avLst/>
          </a:prstGeom>
          <a:noFill/>
          <a:ln>
            <a:noFill/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/>
            <a:spAutoFit/>
          </a:bodyPr>
          <a:lstStyle/>
          <a:p>
            <a:pPr algn="r" defTabSz="609630">
              <a:lnSpc>
                <a:spcPts val="6667"/>
              </a:lnSpc>
              <a:spcBef>
                <a:spcPts val="0"/>
              </a:spcBef>
              <a:defRPr/>
            </a:pPr>
            <a:r>
              <a:rPr lang="en-GB" sz="3600" b="1" i="1">
                <a:solidFill>
                  <a:schemeClr val="accent2"/>
                </a:solidFill>
                <a:latin typeface="Arial"/>
                <a:cs typeface="Arial"/>
              </a:rPr>
              <a:t>International platform of tactile graphics knowledge exchange</a:t>
            </a:r>
            <a:endParaRPr lang="en-GB" sz="3600" b="1">
              <a:solidFill>
                <a:schemeClr val="accent2"/>
              </a:solidFill>
              <a:latin typeface="Cy Grotesk Key Bold"/>
              <a:ea typeface="Cy Grotesk Key Bold"/>
              <a:cs typeface="Cy Grotesk Key Bold"/>
            </a:endParaRPr>
          </a:p>
        </p:txBody>
      </p:sp>
      <p:pic>
        <p:nvPicPr>
          <p:cNvPr id="1878737531" name="Obraz 6" descr="NaviLens code linking to the T-REP project homepage.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>
            <a:off x="10374598" y="4163902"/>
            <a:ext cx="1652458" cy="1652458"/>
          </a:xfrm>
          <a:prstGeom prst="rect">
            <a:avLst/>
          </a:prstGeom>
        </p:spPr>
      </p:pic>
      <p:sp>
        <p:nvSpPr>
          <p:cNvPr id="1393111033" name="pole tekstowe 1"/>
          <p:cNvSpPr txBox="1"/>
          <p:nvPr/>
        </p:nvSpPr>
        <p:spPr bwMode="auto">
          <a:xfrm>
            <a:off x="7598794" y="3218469"/>
            <a:ext cx="2967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pl-PL" sz="2000"/>
              <a:t>Website</a:t>
            </a:r>
            <a:endParaRPr/>
          </a:p>
          <a:p>
            <a:pPr>
              <a:defRPr/>
            </a:pPr>
            <a:r>
              <a:rPr lang="pl-PL" sz="2000"/>
              <a:t>https://t-rep.wat.edu.pl</a:t>
            </a:r>
            <a:endParaRPr/>
          </a:p>
        </p:txBody>
      </p:sp>
      <p:sp>
        <p:nvSpPr>
          <p:cNvPr id="2086500858" name="pole tekstowe 11"/>
          <p:cNvSpPr txBox="1"/>
          <p:nvPr/>
        </p:nvSpPr>
        <p:spPr bwMode="auto">
          <a:xfrm>
            <a:off x="6949181" y="6143955"/>
            <a:ext cx="5077875" cy="523220"/>
          </a:xfrm>
          <a:prstGeom prst="rect">
            <a:avLst/>
          </a:prstGeom>
          <a:noFill/>
        </p:spPr>
        <p:txBody>
          <a:bodyPr wrap="square" lIns="60960" tIns="30480" rIns="60960" bIns="30480" anchor="t">
            <a:spAutoFit/>
          </a:bodyPr>
          <a:lstStyle/>
          <a:p>
            <a:pPr algn="just">
              <a:defRPr/>
            </a:pPr>
            <a:r>
              <a:rPr lang="en-GB" sz="1000">
                <a:latin typeface="Arial"/>
                <a:cs typeface="Arial"/>
              </a:rPr>
              <a:t>„</a:t>
            </a:r>
            <a:r>
              <a:rPr lang="en-GB" sz="1000" i="1">
                <a:latin typeface="Arial"/>
                <a:cs typeface="Arial"/>
              </a:rPr>
              <a:t>International platform of tactile graphics knowledge exchange</a:t>
            </a:r>
            <a:r>
              <a:rPr lang="en-GB" sz="1000">
                <a:latin typeface="Arial"/>
                <a:cs typeface="Arial"/>
              </a:rPr>
              <a:t>” (2024-2027), the government-funded project financed by The Ministry of Science  and Higher Education as part of the „</a:t>
            </a:r>
            <a:r>
              <a:rPr lang="en-GB" sz="1000" i="1">
                <a:latin typeface="Arial"/>
                <a:cs typeface="Arial"/>
              </a:rPr>
              <a:t>Science for the Society II</a:t>
            </a:r>
            <a:r>
              <a:rPr lang="en-GB" sz="1000">
                <a:latin typeface="Arial"/>
                <a:cs typeface="Arial"/>
              </a:rPr>
              <a:t>” programme (Poland)</a:t>
            </a:r>
            <a:endParaRPr/>
          </a:p>
        </p:txBody>
      </p:sp>
      <p:pic>
        <p:nvPicPr>
          <p:cNvPr id="752930571" name="Obraz 19" descr="Logo of the Ministry of Science and Higher Education of the Republic of Poland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7095409" y="5609424"/>
            <a:ext cx="3132076" cy="511975"/>
          </a:xfrm>
          <a:prstGeom prst="rect">
            <a:avLst/>
          </a:prstGeom>
        </p:spPr>
      </p:pic>
      <p:pic>
        <p:nvPicPr>
          <p:cNvPr id="913602398" name="Obraz 15" descr="Logo of the T-rep project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>
            <a:off x="146591" y="307757"/>
            <a:ext cx="1320000" cy="530443"/>
          </a:xfrm>
          <a:prstGeom prst="rect">
            <a:avLst/>
          </a:prstGeom>
        </p:spPr>
      </p:pic>
      <p:pic>
        <p:nvPicPr>
          <p:cNvPr id="2076922867" name="Obraz 16" descr="Logo of the TyfloWAT project."/>
          <p:cNvPicPr>
            <a:picLocks noChangeAspect="1"/>
          </p:cNvPicPr>
          <p:nvPr/>
        </p:nvPicPr>
        <p:blipFill rotWithShape="1">
          <a:blip r:embed="rId7"/>
          <a:stretch/>
        </p:blipFill>
        <p:spPr bwMode="auto">
          <a:xfrm>
            <a:off x="280348" y="1985609"/>
            <a:ext cx="1052487" cy="648000"/>
          </a:xfrm>
          <a:prstGeom prst="rect">
            <a:avLst/>
          </a:prstGeom>
        </p:spPr>
      </p:pic>
      <p:pic>
        <p:nvPicPr>
          <p:cNvPr id="388044033" name="Obraz 28" descr="Logo of the Military University of Technology."/>
          <p:cNvPicPr>
            <a:picLocks noChangeAspect="1"/>
          </p:cNvPicPr>
          <p:nvPr/>
        </p:nvPicPr>
        <p:blipFill rotWithShape="1">
          <a:blip r:embed="rId8"/>
          <a:stretch/>
        </p:blipFill>
        <p:spPr bwMode="auto">
          <a:xfrm>
            <a:off x="203200" y="3850304"/>
            <a:ext cx="1213967" cy="648000"/>
          </a:xfrm>
          <a:prstGeom prst="rect">
            <a:avLst/>
          </a:prstGeom>
        </p:spPr>
      </p:pic>
      <p:pic>
        <p:nvPicPr>
          <p:cNvPr id="431471260" name="Obraz 18" descr="Logo of the Science for the Society project"/>
          <p:cNvPicPr>
            <a:picLocks noChangeAspect="1"/>
          </p:cNvPicPr>
          <p:nvPr/>
        </p:nvPicPr>
        <p:blipFill rotWithShape="1">
          <a:blip r:embed="rId9"/>
          <a:stretch/>
        </p:blipFill>
        <p:spPr bwMode="auto">
          <a:xfrm>
            <a:off x="326591" y="5664201"/>
            <a:ext cx="960000" cy="885563"/>
          </a:xfrm>
          <a:prstGeom prst="rect">
            <a:avLst/>
          </a:prstGeom>
        </p:spPr>
      </p:pic>
      <p:pic>
        <p:nvPicPr>
          <p:cNvPr id="918149239" name="Obraz 14" descr="In central part of the photograph there is a tactile map. Two pairs of hands are exploring its tactile content. An instructor is involved helping the readers."/>
          <p:cNvPicPr>
            <a:picLocks noChangeAspect="1"/>
          </p:cNvPicPr>
          <p:nvPr/>
        </p:nvPicPr>
        <p:blipFill rotWithShape="1">
          <a:blip r:embed="rId10">
            <a:alphaModFix amt="87000"/>
          </a:blip>
          <a:stretch/>
        </p:blipFill>
        <p:spPr bwMode="auto">
          <a:xfrm rot="5400000">
            <a:off x="597750" y="863599"/>
            <a:ext cx="7186501" cy="513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78108362" name="Tytuł 1"/>
          <p:cNvSpPr>
            <a:spLocks noGrp="1"/>
          </p:cNvSpPr>
          <p:nvPr>
            <p:ph type="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br>
              <a:rPr lang="pl-PL" sz="2000"/>
            </a:br>
            <a:br>
              <a:rPr lang="pl-PL" sz="2000"/>
            </a:br>
            <a:r>
              <a:rPr lang="pl-PL" sz="2700"/>
              <a:t>https</a:t>
            </a:r>
            <a:r>
              <a:rPr lang="pl-PL" sz="2700"/>
              <a:t>://t-</a:t>
            </a:r>
            <a:r>
              <a:rPr lang="pl-PL" sz="2700"/>
              <a:t>rep.wat.edu.pl</a:t>
            </a:r>
            <a:r>
              <a:rPr lang="pl-PL" sz="2700"/>
              <a:t>/</a:t>
            </a:r>
            <a:endParaRPr/>
          </a:p>
        </p:txBody>
      </p:sp>
      <p:sp>
        <p:nvSpPr>
          <p:cNvPr id="1702166951" name="Symbol zastępczy zawartości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None/>
              <a:defRPr/>
            </a:pPr>
            <a:endParaRPr lang="pl-PL"/>
          </a:p>
        </p:txBody>
      </p:sp>
      <p:pic>
        <p:nvPicPr>
          <p:cNvPr id="1273265896" name="Obraz 4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838200" y="1847630"/>
            <a:ext cx="10363199" cy="4464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664216" name="Symbol zastępczy zawartości 2"/>
          <p:cNvSpPr>
            <a:spLocks noGrp="1"/>
          </p:cNvSpPr>
          <p:nvPr>
            <p:ph idx="1"/>
          </p:nvPr>
        </p:nvSpPr>
        <p:spPr bwMode="auto">
          <a:xfrm>
            <a:off x="838200" y="2423225"/>
            <a:ext cx="10515600" cy="2011549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pl-PL" sz="4000" b="1">
                <a:solidFill>
                  <a:schemeClr val="accent2"/>
                </a:solidFill>
              </a:rPr>
              <a:t>THANK YOU FOR YOUR ATTENTION</a:t>
            </a:r>
            <a:endParaRPr/>
          </a:p>
          <a:p>
            <a:pPr marL="0" indent="0">
              <a:buNone/>
              <a:defRPr/>
            </a:pPr>
            <a:endParaRPr lang="pl-PL" sz="3200"/>
          </a:p>
          <a:p>
            <a:pPr marL="0" indent="0" algn="ctr">
              <a:buNone/>
              <a:defRPr/>
            </a:pPr>
            <a:r>
              <a:rPr lang="pl-PL" u="sng">
                <a:hlinkClick r:id="rId3" tooltip=""/>
              </a:rPr>
              <a:t>e.smiechowska@uksw.edu.pl</a:t>
            </a:r>
            <a:endParaRPr lang="pl-PL"/>
          </a:p>
          <a:p>
            <a:pPr marL="0" indent="0">
              <a:buNone/>
              <a:defRPr/>
            </a:pPr>
            <a:endParaRPr lang="pl-PL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Pakiet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/>
        <a:ea typeface="Arial"/>
        <a:cs typeface="Arial"/>
      </a:majorFont>
      <a:minorFont>
        <a:latin typeface="Aptos"/>
        <a:ea typeface="Arial"/>
        <a:cs typeface="Arial"/>
      </a:minorFont>
    </a:fontScheme>
    <a:fmtScheme name="Pakiet 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onlyoffice/9.4.1.15</Application>
  <PresentationFormat>On-screen Show (4:3)</PresentationFormat>
  <Paragraphs>0</Paragraphs>
  <Slides>17</Slides>
  <Notes>17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Śmiechowska-Petrovskij Emilia</dc:creator>
  <cp:lastModifiedBy>Emilia (Guest)</cp:lastModifiedBy>
  <cp:revision>10</cp:revision>
  <dcterms:created xsi:type="dcterms:W3CDTF">2026-09-21T08:58:16Z</dcterms:created>
  <dcterms:modified xsi:type="dcterms:W3CDTF">2026-09-24T08:33:41Z</dcterms:modified>
</cp:coreProperties>
</file>